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06" r:id="rId1"/>
  </p:sldMasterIdLst>
  <p:notesMasterIdLst>
    <p:notesMasterId r:id="rId40"/>
  </p:notesMasterIdLst>
  <p:handoutMasterIdLst>
    <p:handoutMasterId r:id="rId41"/>
  </p:handoutMasterIdLst>
  <p:sldIdLst>
    <p:sldId id="328" r:id="rId2"/>
    <p:sldId id="275" r:id="rId3"/>
    <p:sldId id="287" r:id="rId4"/>
    <p:sldId id="330" r:id="rId5"/>
    <p:sldId id="286" r:id="rId6"/>
    <p:sldId id="285" r:id="rId7"/>
    <p:sldId id="329" r:id="rId8"/>
    <p:sldId id="322" r:id="rId9"/>
    <p:sldId id="310" r:id="rId10"/>
    <p:sldId id="271" r:id="rId11"/>
    <p:sldId id="307" r:id="rId12"/>
    <p:sldId id="277" r:id="rId13"/>
    <p:sldId id="278" r:id="rId14"/>
    <p:sldId id="279" r:id="rId15"/>
    <p:sldId id="282" r:id="rId16"/>
    <p:sldId id="283" r:id="rId17"/>
    <p:sldId id="289" r:id="rId18"/>
    <p:sldId id="274" r:id="rId19"/>
    <p:sldId id="268" r:id="rId20"/>
    <p:sldId id="284" r:id="rId21"/>
    <p:sldId id="265" r:id="rId22"/>
    <p:sldId id="264" r:id="rId23"/>
    <p:sldId id="308" r:id="rId24"/>
    <p:sldId id="267" r:id="rId25"/>
    <p:sldId id="315" r:id="rId26"/>
    <p:sldId id="309" r:id="rId27"/>
    <p:sldId id="292" r:id="rId28"/>
    <p:sldId id="291" r:id="rId29"/>
    <p:sldId id="293" r:id="rId30"/>
    <p:sldId id="323" r:id="rId31"/>
    <p:sldId id="305" r:id="rId32"/>
    <p:sldId id="294" r:id="rId33"/>
    <p:sldId id="295" r:id="rId34"/>
    <p:sldId id="304" r:id="rId35"/>
    <p:sldId id="301" r:id="rId36"/>
    <p:sldId id="302" r:id="rId37"/>
    <p:sldId id="303" r:id="rId38"/>
    <p:sldId id="306" r:id="rId39"/>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ülöp Melinda Zsófia" initials="FMZ" lastIdx="1" clrIdx="0">
    <p:extLst>
      <p:ext uri="{19B8F6BF-5375-455C-9EA6-DF929625EA0E}">
        <p15:presenceInfo xmlns:p15="http://schemas.microsoft.com/office/powerpoint/2012/main" userId="Fülöp Melinda Zsófia" providerId="None"/>
      </p:ext>
    </p:extLst>
  </p:cmAuthor>
  <p:cmAuthor id="2" name="Póka Dóra" initials="PD" lastIdx="2" clrIdx="1">
    <p:extLst>
      <p:ext uri="{19B8F6BF-5375-455C-9EA6-DF929625EA0E}">
        <p15:presenceInfo xmlns:p15="http://schemas.microsoft.com/office/powerpoint/2012/main" userId="S-1-5-21-4026739688-27346751-2191907618-61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432"/>
    <a:srgbClr val="FFFF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Világos stílus 1 – 1. jelölőszín">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Közepesen sötét stílus 1 – 1. jelölőszín">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Világos stílus 2 – 1. jelölőszín">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Közepesen sötét stílus 2 – 6.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Stílus és rács nélkül">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212" autoAdjust="0"/>
    <p:restoredTop sz="94270" autoAdjust="0"/>
  </p:normalViewPr>
  <p:slideViewPr>
    <p:cSldViewPr snapToGrid="0">
      <p:cViewPr varScale="1">
        <p:scale>
          <a:sx n="56" d="100"/>
          <a:sy n="56" d="100"/>
        </p:scale>
        <p:origin x="42" y="360"/>
      </p:cViewPr>
      <p:guideLst/>
    </p:cSldViewPr>
  </p:slideViewPr>
  <p:notesTextViewPr>
    <p:cViewPr>
      <p:scale>
        <a:sx n="1" d="1"/>
        <a:sy n="1" d="1"/>
      </p:scale>
      <p:origin x="0" y="0"/>
    </p:cViewPr>
  </p:notesTextViewPr>
  <p:sorterViewPr>
    <p:cViewPr>
      <p:scale>
        <a:sx n="100" d="100"/>
        <a:sy n="100" d="100"/>
      </p:scale>
      <p:origin x="0" y="-5262"/>
    </p:cViewPr>
  </p:sorterViewPr>
  <p:notesViewPr>
    <p:cSldViewPr snapToGrid="0">
      <p:cViewPr varScale="1">
        <p:scale>
          <a:sx n="48" d="100"/>
          <a:sy n="48" d="100"/>
        </p:scale>
        <p:origin x="198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a:extLst>
              <a:ext uri="{FF2B5EF4-FFF2-40B4-BE49-F238E27FC236}">
                <a16:creationId xmlns:a16="http://schemas.microsoft.com/office/drawing/2014/main" id="{3227AABD-B903-9423-2C81-566FF43DC149}"/>
              </a:ext>
            </a:extLst>
          </p:cNvPr>
          <p:cNvSpPr>
            <a:spLocks noGrp="1"/>
          </p:cNvSpPr>
          <p:nvPr>
            <p:ph type="hdr" sz="quarter"/>
          </p:nvPr>
        </p:nvSpPr>
        <p:spPr>
          <a:xfrm>
            <a:off x="1" y="0"/>
            <a:ext cx="2945288" cy="496968"/>
          </a:xfrm>
          <a:prstGeom prst="rect">
            <a:avLst/>
          </a:prstGeom>
        </p:spPr>
        <p:txBody>
          <a:bodyPr vert="horz" lIns="91467" tIns="45734" rIns="91467" bIns="45734" rtlCol="0"/>
          <a:lstStyle>
            <a:lvl1pPr algn="l">
              <a:defRPr sz="1200"/>
            </a:lvl1pPr>
          </a:lstStyle>
          <a:p>
            <a:endParaRPr lang="hu-HU"/>
          </a:p>
        </p:txBody>
      </p:sp>
      <p:sp>
        <p:nvSpPr>
          <p:cNvPr id="3" name="Dátum helye 2">
            <a:extLst>
              <a:ext uri="{FF2B5EF4-FFF2-40B4-BE49-F238E27FC236}">
                <a16:creationId xmlns:a16="http://schemas.microsoft.com/office/drawing/2014/main" id="{30A00171-142A-F4D4-864C-A50E5ADCF69B}"/>
              </a:ext>
            </a:extLst>
          </p:cNvPr>
          <p:cNvSpPr>
            <a:spLocks noGrp="1"/>
          </p:cNvSpPr>
          <p:nvPr>
            <p:ph type="dt" sz="quarter" idx="1"/>
          </p:nvPr>
        </p:nvSpPr>
        <p:spPr>
          <a:xfrm>
            <a:off x="3850798" y="0"/>
            <a:ext cx="2945288" cy="496968"/>
          </a:xfrm>
          <a:prstGeom prst="rect">
            <a:avLst/>
          </a:prstGeom>
        </p:spPr>
        <p:txBody>
          <a:bodyPr vert="horz" lIns="91467" tIns="45734" rIns="91467" bIns="45734" rtlCol="0"/>
          <a:lstStyle>
            <a:lvl1pPr algn="r">
              <a:defRPr sz="1200"/>
            </a:lvl1pPr>
          </a:lstStyle>
          <a:p>
            <a:fld id="{2A062F74-284D-4FA2-8C1D-B2E25FA5B0B0}" type="datetimeFigureOut">
              <a:rPr lang="hu-HU" smtClean="0"/>
              <a:t>2024. 08. 27.</a:t>
            </a:fld>
            <a:endParaRPr lang="hu-HU"/>
          </a:p>
        </p:txBody>
      </p:sp>
      <p:sp>
        <p:nvSpPr>
          <p:cNvPr id="4" name="Élőláb helye 3">
            <a:extLst>
              <a:ext uri="{FF2B5EF4-FFF2-40B4-BE49-F238E27FC236}">
                <a16:creationId xmlns:a16="http://schemas.microsoft.com/office/drawing/2014/main" id="{7586F4C3-F87F-750D-0F6C-893D5A2ECD78}"/>
              </a:ext>
            </a:extLst>
          </p:cNvPr>
          <p:cNvSpPr>
            <a:spLocks noGrp="1"/>
          </p:cNvSpPr>
          <p:nvPr>
            <p:ph type="ftr" sz="quarter" idx="2"/>
          </p:nvPr>
        </p:nvSpPr>
        <p:spPr>
          <a:xfrm>
            <a:off x="1" y="9429672"/>
            <a:ext cx="2945288" cy="496967"/>
          </a:xfrm>
          <a:prstGeom prst="rect">
            <a:avLst/>
          </a:prstGeom>
        </p:spPr>
        <p:txBody>
          <a:bodyPr vert="horz" lIns="91467" tIns="45734" rIns="91467" bIns="45734" rtlCol="0" anchor="b"/>
          <a:lstStyle>
            <a:lvl1pPr algn="l">
              <a:defRPr sz="1200"/>
            </a:lvl1pPr>
          </a:lstStyle>
          <a:p>
            <a:endParaRPr lang="hu-HU"/>
          </a:p>
        </p:txBody>
      </p:sp>
      <p:sp>
        <p:nvSpPr>
          <p:cNvPr id="5" name="Dia számának helye 4">
            <a:extLst>
              <a:ext uri="{FF2B5EF4-FFF2-40B4-BE49-F238E27FC236}">
                <a16:creationId xmlns:a16="http://schemas.microsoft.com/office/drawing/2014/main" id="{9A4A0595-49B6-7AA2-5D09-B64A413DEC3D}"/>
              </a:ext>
            </a:extLst>
          </p:cNvPr>
          <p:cNvSpPr>
            <a:spLocks noGrp="1"/>
          </p:cNvSpPr>
          <p:nvPr>
            <p:ph type="sldNum" sz="quarter" idx="3"/>
          </p:nvPr>
        </p:nvSpPr>
        <p:spPr>
          <a:xfrm>
            <a:off x="3850798" y="9429672"/>
            <a:ext cx="2945288" cy="496967"/>
          </a:xfrm>
          <a:prstGeom prst="rect">
            <a:avLst/>
          </a:prstGeom>
        </p:spPr>
        <p:txBody>
          <a:bodyPr vert="horz" lIns="91467" tIns="45734" rIns="91467" bIns="45734" rtlCol="0" anchor="b"/>
          <a:lstStyle>
            <a:lvl1pPr algn="r">
              <a:defRPr sz="1200"/>
            </a:lvl1pPr>
          </a:lstStyle>
          <a:p>
            <a:fld id="{C132A61B-ABFA-4352-81AB-F07A65C5DF2C}" type="slidenum">
              <a:rPr lang="hu-HU" smtClean="0"/>
              <a:t>‹#›</a:t>
            </a:fld>
            <a:endParaRPr lang="hu-HU"/>
          </a:p>
        </p:txBody>
      </p:sp>
    </p:spTree>
    <p:extLst>
      <p:ext uri="{BB962C8B-B14F-4D97-AF65-F5344CB8AC3E}">
        <p14:creationId xmlns:p14="http://schemas.microsoft.com/office/powerpoint/2010/main" val="2439123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1" y="0"/>
            <a:ext cx="2945288" cy="496968"/>
          </a:xfrm>
          <a:prstGeom prst="rect">
            <a:avLst/>
          </a:prstGeom>
        </p:spPr>
        <p:txBody>
          <a:bodyPr vert="horz" lIns="91467" tIns="45734" rIns="91467" bIns="45734" rtlCol="0"/>
          <a:lstStyle>
            <a:lvl1pPr algn="l">
              <a:defRPr sz="1200"/>
            </a:lvl1pPr>
          </a:lstStyle>
          <a:p>
            <a:endParaRPr lang="hu-HU"/>
          </a:p>
        </p:txBody>
      </p:sp>
      <p:sp>
        <p:nvSpPr>
          <p:cNvPr id="3" name="Dátum helye 2"/>
          <p:cNvSpPr>
            <a:spLocks noGrp="1"/>
          </p:cNvSpPr>
          <p:nvPr>
            <p:ph type="dt" idx="1"/>
          </p:nvPr>
        </p:nvSpPr>
        <p:spPr>
          <a:xfrm>
            <a:off x="3850798" y="0"/>
            <a:ext cx="2945288" cy="496968"/>
          </a:xfrm>
          <a:prstGeom prst="rect">
            <a:avLst/>
          </a:prstGeom>
        </p:spPr>
        <p:txBody>
          <a:bodyPr vert="horz" lIns="91467" tIns="45734" rIns="91467" bIns="45734" rtlCol="0"/>
          <a:lstStyle>
            <a:lvl1pPr algn="r">
              <a:defRPr sz="1200"/>
            </a:lvl1pPr>
          </a:lstStyle>
          <a:p>
            <a:fld id="{A01950DC-257A-4805-AC57-ABA93E8D1D3A}" type="datetimeFigureOut">
              <a:rPr lang="hu-HU" smtClean="0"/>
              <a:t>2024. 08. 27.</a:t>
            </a:fld>
            <a:endParaRPr lang="hu-HU"/>
          </a:p>
        </p:txBody>
      </p:sp>
      <p:sp>
        <p:nvSpPr>
          <p:cNvPr id="4" name="Diakép helye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67" tIns="45734" rIns="91467" bIns="45734" rtlCol="0" anchor="ctr"/>
          <a:lstStyle/>
          <a:p>
            <a:endParaRPr lang="hu-HU"/>
          </a:p>
        </p:txBody>
      </p:sp>
      <p:sp>
        <p:nvSpPr>
          <p:cNvPr id="5" name="Jegyzetek helye 4"/>
          <p:cNvSpPr>
            <a:spLocks noGrp="1"/>
          </p:cNvSpPr>
          <p:nvPr>
            <p:ph type="body" sz="quarter" idx="3"/>
          </p:nvPr>
        </p:nvSpPr>
        <p:spPr>
          <a:xfrm>
            <a:off x="679927" y="4777553"/>
            <a:ext cx="5437822" cy="3909050"/>
          </a:xfrm>
          <a:prstGeom prst="rect">
            <a:avLst/>
          </a:prstGeom>
        </p:spPr>
        <p:txBody>
          <a:bodyPr vert="horz" lIns="91467" tIns="45734" rIns="91467" bIns="45734"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1" y="9429672"/>
            <a:ext cx="2945288" cy="496967"/>
          </a:xfrm>
          <a:prstGeom prst="rect">
            <a:avLst/>
          </a:prstGeom>
        </p:spPr>
        <p:txBody>
          <a:bodyPr vert="horz" lIns="91467" tIns="45734" rIns="91467" bIns="45734" rtlCol="0" anchor="b"/>
          <a:lstStyle>
            <a:lvl1pPr algn="l">
              <a:defRPr sz="1200"/>
            </a:lvl1pPr>
          </a:lstStyle>
          <a:p>
            <a:endParaRPr lang="hu-HU"/>
          </a:p>
        </p:txBody>
      </p:sp>
      <p:sp>
        <p:nvSpPr>
          <p:cNvPr id="7" name="Dia számának helye 6"/>
          <p:cNvSpPr>
            <a:spLocks noGrp="1"/>
          </p:cNvSpPr>
          <p:nvPr>
            <p:ph type="sldNum" sz="quarter" idx="5"/>
          </p:nvPr>
        </p:nvSpPr>
        <p:spPr>
          <a:xfrm>
            <a:off x="3850798" y="9429672"/>
            <a:ext cx="2945288" cy="496967"/>
          </a:xfrm>
          <a:prstGeom prst="rect">
            <a:avLst/>
          </a:prstGeom>
        </p:spPr>
        <p:txBody>
          <a:bodyPr vert="horz" lIns="91467" tIns="45734" rIns="91467" bIns="45734" rtlCol="0" anchor="b"/>
          <a:lstStyle>
            <a:lvl1pPr algn="r">
              <a:defRPr sz="1200"/>
            </a:lvl1pPr>
          </a:lstStyle>
          <a:p>
            <a:fld id="{BC9E4A5D-4742-4EE5-9EBA-56FAAD64456E}" type="slidenum">
              <a:rPr lang="hu-HU" smtClean="0"/>
              <a:t>‹#›</a:t>
            </a:fld>
            <a:endParaRPr lang="hu-HU"/>
          </a:p>
        </p:txBody>
      </p:sp>
    </p:spTree>
    <p:extLst>
      <p:ext uri="{BB962C8B-B14F-4D97-AF65-F5344CB8AC3E}">
        <p14:creationId xmlns:p14="http://schemas.microsoft.com/office/powerpoint/2010/main" val="218514316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hu-HU"/>
              <a:t>Mintacím szerkesztése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fld id="{507CE5C2-024E-45D8-9B48-8B6B47F91431}" type="datetime1">
              <a:rPr lang="en-US" smtClean="0"/>
              <a:t>8/27/2024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2862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hu-HU"/>
              <a:t>Mintacím szerkesztése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29EF1B1F-4D0C-41BB-80DE-17D256C1384D}" type="datetime1">
              <a:rPr lang="en-US" smtClean="0"/>
              <a:t>8/27/2024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315411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u-HU"/>
              <a:t>Mintacím szerkesztése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29EF1B1F-4D0C-41BB-80DE-17D256C1384D}" type="datetime1">
              <a:rPr lang="en-US" smtClean="0"/>
              <a:t>8/27/2024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5899847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hu-HU"/>
              <a:t>Mintacím szerkesztése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29EF1B1F-4D0C-41BB-80DE-17D256C1384D}" type="datetime1">
              <a:rPr lang="en-US" smtClean="0"/>
              <a:t>8/27/2024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468860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évkártya idézettel">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u-HU"/>
              <a:t>Mintacím szerkesztése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29EF1B1F-4D0C-41BB-80DE-17D256C1384D}" type="datetime1">
              <a:rPr lang="en-US" smtClean="0"/>
              <a:t>8/27/2024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2493431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gaz vagy hamis">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hu-HU"/>
              <a:t>Mintacím szerkesztése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29EF1B1F-4D0C-41BB-80DE-17D256C1384D}" type="datetime1">
              <a:rPr lang="en-US" smtClean="0"/>
              <a:t>8/27/2024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678942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29EF1B1F-4D0C-41BB-80DE-17D256C1384D}" type="datetime1">
              <a:rPr lang="en-US" smtClean="0"/>
              <a:t>8/27/2024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651073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hu-HU"/>
              <a:t>Mintacím szerkesztése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29EF1B1F-4D0C-41BB-80DE-17D256C1384D}" type="datetime1">
              <a:rPr lang="en-US" smtClean="0"/>
              <a:t>8/27/2024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462733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1_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hu-HU"/>
              <a:t>Mintacím szerkesztése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hu-HU"/>
              <a:t>Kép beszúrásához kattintson az ikonra</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p:cNvSpPr>
          <p:nvPr>
            <p:ph type="dt" sz="half" idx="10"/>
          </p:nvPr>
        </p:nvSpPr>
        <p:spPr>
          <a:xfrm>
            <a:off x="3885810" y="6041362"/>
            <a:ext cx="976879" cy="365125"/>
          </a:xfrm>
        </p:spPr>
        <p:txBody>
          <a:bodyPr/>
          <a:lstStyle/>
          <a:p>
            <a:fld id="{76BD37DF-7B09-40F0-89E7-3C98EC3E1942}" type="datetime1">
              <a:rPr lang="en-US" smtClean="0"/>
              <a:t>8/27/2024</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6440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hu-HU"/>
              <a:t>Mintacím szerkesztése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hu-HU"/>
              <a:t>Mintaszöveg szerkesztése</a:t>
            </a:r>
          </a:p>
        </p:txBody>
      </p:sp>
      <p:sp>
        <p:nvSpPr>
          <p:cNvPr id="4" name="Date Placeholder 3"/>
          <p:cNvSpPr>
            <a:spLocks noGrp="1"/>
          </p:cNvSpPr>
          <p:nvPr>
            <p:ph type="dt" sz="half" idx="10"/>
          </p:nvPr>
        </p:nvSpPr>
        <p:spPr/>
        <p:txBody>
          <a:bodyPr/>
          <a:lstStyle/>
          <a:p>
            <a:fld id="{0D872B8F-D32D-4814-A089-DA7815CDDC5E}" type="datetime1">
              <a:rPr lang="en-US" smtClean="0"/>
              <a:t>8/27/2024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83217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29EF1B1F-4D0C-41BB-80DE-17D256C1384D}" type="datetime1">
              <a:rPr lang="en-US" smtClean="0"/>
              <a:t>8/27/2024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074984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hu-HU"/>
              <a:t>Mintacím szerkesztése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4BBB7741-94A2-4DA9-B7BE-786BFB0C716D}" type="datetime1">
              <a:rPr lang="en-US" smtClean="0"/>
              <a:t>8/27/2024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9177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29EF1B1F-4D0C-41BB-80DE-17D256C1384D}" type="datetime1">
              <a:rPr lang="en-US" smtClean="0"/>
              <a:t>8/27/2024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888534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a:t>Mintacím szerkesztése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29EF1B1F-4D0C-41BB-80DE-17D256C1384D}" type="datetime1">
              <a:rPr lang="en-US" smtClean="0"/>
              <a:t>8/27/2024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377367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624B6A0E-B2DD-475F-AF67-2E9D326E531C}" type="datetime1">
              <a:rPr lang="en-US" smtClean="0"/>
              <a:t>8/27/2024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1268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873E0D-4355-4582-A701-1EBA22F32527}" type="datetime1">
              <a:rPr lang="en-US" smtClean="0"/>
              <a:t>8/27/2024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796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hu-HU"/>
              <a:t>Mintacím szerkesztése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29EF1B1F-4D0C-41BB-80DE-17D256C1384D}" type="datetime1">
              <a:rPr lang="en-US" smtClean="0"/>
              <a:t>8/27/2024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184919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hu-HU"/>
              <a:t>Mintacím szerkesztése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a:t>Kép beszúrásához kattintson az ikonra</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p:cNvSpPr>
          <p:nvPr>
            <p:ph type="dt" sz="half" idx="10"/>
          </p:nvPr>
        </p:nvSpPr>
        <p:spPr/>
        <p:txBody>
          <a:bodyPr/>
          <a:lstStyle/>
          <a:p>
            <a:fld id="{92A29B8C-2C99-423A-9349-A09E20A26C67}" type="datetime1">
              <a:rPr lang="en-US" smtClean="0"/>
              <a:t>8/27/2024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8400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hu-HU"/>
              <a:t>Mintacím szerkesztése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EF1B1F-4D0C-41BB-80DE-17D256C1384D}" type="datetime1">
              <a:rPr lang="en-US" smtClean="0"/>
              <a:t>8/27/2024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2479414"/>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 id="2147484119" r:id="rId13"/>
    <p:sldLayoutId id="2147484120" r:id="rId14"/>
    <p:sldLayoutId id="2147484121" r:id="rId15"/>
    <p:sldLayoutId id="2147484122" r:id="rId16"/>
    <p:sldLayoutId id="2147484123" r:id="rId17"/>
    <p:sldLayoutId id="2147484124" r:id="rId18"/>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Cz_mf6Y98Ec"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neptun.uni-mate.hu/"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http://www.telefonkonyv.uni-mate.hu/" TargetMode="External"/><Relationship Id="rId2" Type="http://schemas.openxmlformats.org/officeDocument/2006/relationships/image" Target="../media/image17.jpg"/><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s://ed.uni-mate.hu/academic-calendar" TargetMode="External"/><Relationship Id="rId2" Type="http://schemas.openxmlformats.org/officeDocument/2006/relationships/image" Target="../media/image21.jp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stipendiumhungaricum.hu/" TargetMode="Externa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hyperlink" Target="https://stipendiumhungaricum.hu/partners/" TargetMode="External"/><Relationship Id="rId2" Type="http://schemas.openxmlformats.org/officeDocument/2006/relationships/hyperlink" Target="mailto:stipendiumhungaricum@tpf.hu"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hyperlink" Target="https://stipendiumhungaricum.hu/partners/" TargetMode="External"/><Relationship Id="rId2" Type="http://schemas.openxmlformats.org/officeDocument/2006/relationships/hyperlink" Target="https://limesurvey.szie.hu/index.php/283126?lang=en"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mailto:sh@uni-mate.hu" TargetMode="External"/><Relationship Id="rId4" Type="http://schemas.openxmlformats.org/officeDocument/2006/relationships/hyperlink" Target="https://archive.uni-mate.hu/sites/default/files/operational_regulations_sh_2021_1109_ang.pdf"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kanai.csilla@uni-mate.hu" TargetMode="External"/><Relationship Id="rId2" Type="http://schemas.openxmlformats.org/officeDocument/2006/relationships/hyperlink" Target="mailto:tarr.zsuzsanna@uni-mate.hu"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mailto:Tatraine.biro.barbara@uni-mate.hu" TargetMode="External"/><Relationship Id="rId4" Type="http://schemas.openxmlformats.org/officeDocument/2006/relationships/hyperlink" Target="mailto:tallaromne.czingili.judit@uni-mate.hu"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en.uni-mate.hu/web/hungarian-university-of-agriculture-and-life-sciences/health-insurance"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tatraine.biro.barbara@uni-mate.hu" TargetMode="External"/><Relationship Id="rId2" Type="http://schemas.openxmlformats.org/officeDocument/2006/relationships/hyperlink" Target="mailto:vegh.ildiko@uni-mate.hu"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hyperlink" Target="mailto:konyvtar.gyongyos@uni-mate.hu" TargetMode="External"/><Relationship Id="rId2" Type="http://schemas.openxmlformats.org/officeDocument/2006/relationships/hyperlink" Target="mailto:Lakatos.mark@uni-mate.hu"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bazso.anna.orsolya@stud.uni-mate.hu"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facebook.com/groups/522058731474083" TargetMode="External"/><Relationship Id="rId2" Type="http://schemas.openxmlformats.org/officeDocument/2006/relationships/image" Target="../media/image5.jpg"/><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hyperlink" Target="https://joker.uni-mate.hu/" TargetMode="External"/><Relationship Id="rId2" Type="http://schemas.openxmlformats.org/officeDocument/2006/relationships/hyperlink" Target="https://en.uni-mate.hu/neptun-system" TargetMode="Externa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hyperlink" Target="https://en.uni-mate.hu/mate-authentication-wifi-e-learning-emai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a:stretch>
        </a:blipFill>
        <a:effectLst/>
      </p:bgPr>
    </p:bg>
    <p:spTree>
      <p:nvGrpSpPr>
        <p:cNvPr id="1" name=""/>
        <p:cNvGrpSpPr/>
        <p:nvPr/>
      </p:nvGrpSpPr>
      <p:grpSpPr>
        <a:xfrm>
          <a:off x="0" y="0"/>
          <a:ext cx="0" cy="0"/>
          <a:chOff x="0" y="0"/>
          <a:chExt cx="0" cy="0"/>
        </a:xfrm>
      </p:grpSpPr>
      <p:sp>
        <p:nvSpPr>
          <p:cNvPr id="2" name="Dia számának helye 1"/>
          <p:cNvSpPr>
            <a:spLocks noGrp="1"/>
          </p:cNvSpPr>
          <p:nvPr>
            <p:ph type="sldNum" sz="quarter" idx="12"/>
          </p:nvPr>
        </p:nvSpPr>
        <p:spPr/>
        <p:txBody>
          <a:bodyPr/>
          <a:lstStyle/>
          <a:p>
            <a:fld id="{D57F1E4F-1CFF-5643-939E-217C01CDF565}" type="slidenum">
              <a:rPr lang="en-US" smtClean="0"/>
              <a:pPr/>
              <a:t>1</a:t>
            </a:fld>
            <a:endParaRPr lang="en-US" dirty="0"/>
          </a:p>
        </p:txBody>
      </p:sp>
      <p:sp>
        <p:nvSpPr>
          <p:cNvPr id="4" name="Szövegdoboz 3"/>
          <p:cNvSpPr txBox="1"/>
          <p:nvPr/>
        </p:nvSpPr>
        <p:spPr>
          <a:xfrm>
            <a:off x="406305" y="391451"/>
            <a:ext cx="8620859" cy="1938992"/>
          </a:xfrm>
          <a:prstGeom prst="rect">
            <a:avLst/>
          </a:prstGeom>
          <a:noFill/>
          <a:effectLst>
            <a:glow rad="482600">
              <a:schemeClr val="accent1">
                <a:alpha val="78000"/>
              </a:schemeClr>
            </a:glow>
          </a:effectLst>
        </p:spPr>
        <p:txBody>
          <a:bodyPr wrap="square" rtlCol="0">
            <a:spAutoFit/>
          </a:bodyPr>
          <a:lstStyle/>
          <a:p>
            <a:pPr algn="ctr"/>
            <a:r>
              <a:rPr lang="hu-HU" sz="2400" b="1" dirty="0">
                <a:solidFill>
                  <a:schemeClr val="accent2">
                    <a:lumMod val="75000"/>
                  </a:schemeClr>
                </a:solidFill>
                <a:effectLst>
                  <a:glow rad="139700">
                    <a:schemeClr val="accent1">
                      <a:alpha val="69000"/>
                    </a:schemeClr>
                  </a:glow>
                  <a:reflection endPos="1000" dist="50800" dir="5400000" sy="-100000" algn="bl" rotWithShape="0"/>
                </a:effectLst>
              </a:rPr>
              <a:t>WELCOME AT MATE </a:t>
            </a:r>
          </a:p>
          <a:p>
            <a:pPr algn="ctr"/>
            <a:r>
              <a:rPr lang="hu-HU" sz="2400" b="1" dirty="0">
                <a:solidFill>
                  <a:schemeClr val="accent2">
                    <a:lumMod val="75000"/>
                  </a:schemeClr>
                </a:solidFill>
                <a:effectLst>
                  <a:glow rad="139700">
                    <a:schemeClr val="accent1">
                      <a:alpha val="69000"/>
                    </a:schemeClr>
                  </a:glow>
                  <a:reflection endPos="1000" dist="50800" dir="5400000" sy="-100000" algn="bl" rotWithShape="0"/>
                </a:effectLst>
              </a:rPr>
              <a:t>KÁROLY RÓBERT CAMPUS!</a:t>
            </a:r>
          </a:p>
          <a:p>
            <a:endParaRPr lang="hu-HU" sz="2400" b="1" dirty="0">
              <a:solidFill>
                <a:schemeClr val="accent2">
                  <a:lumMod val="75000"/>
                </a:schemeClr>
              </a:solidFill>
              <a:effectLst>
                <a:glow rad="1778000">
                  <a:schemeClr val="accent1">
                    <a:alpha val="69000"/>
                  </a:schemeClr>
                </a:glow>
                <a:reflection stA="45000" endPos="49000" dist="50800" dir="5400000" sy="-100000" algn="bl" rotWithShape="0"/>
              </a:effectLst>
            </a:endParaRPr>
          </a:p>
          <a:p>
            <a:pPr algn="ctr"/>
            <a:r>
              <a:rPr lang="hu-HU" sz="2400" b="1" dirty="0" err="1">
                <a:solidFill>
                  <a:schemeClr val="accent2">
                    <a:lumMod val="75000"/>
                  </a:schemeClr>
                </a:solidFill>
                <a:effectLst>
                  <a:glow rad="114300">
                    <a:schemeClr val="accent1">
                      <a:alpha val="69000"/>
                    </a:schemeClr>
                  </a:glow>
                  <a:reflection stA="45000" endPos="0" dist="50800" dir="5400000" sy="-100000" algn="bl" rotWithShape="0"/>
                </a:effectLst>
              </a:rPr>
              <a:t>Academic</a:t>
            </a:r>
            <a:r>
              <a:rPr lang="hu-HU" sz="2400" b="1" dirty="0">
                <a:solidFill>
                  <a:schemeClr val="accent2">
                    <a:lumMod val="75000"/>
                  </a:schemeClr>
                </a:solidFill>
                <a:effectLst>
                  <a:glow rad="114300">
                    <a:schemeClr val="accent1">
                      <a:alpha val="69000"/>
                    </a:schemeClr>
                  </a:glow>
                  <a:reflection stA="45000" endPos="0" dist="50800" dir="5400000" sy="-100000" algn="bl" rotWithShape="0"/>
                </a:effectLst>
              </a:rPr>
              <a:t> </a:t>
            </a:r>
            <a:r>
              <a:rPr lang="hu-HU" sz="2400" b="1" dirty="0" err="1">
                <a:solidFill>
                  <a:schemeClr val="accent2">
                    <a:lumMod val="75000"/>
                  </a:schemeClr>
                </a:solidFill>
                <a:effectLst>
                  <a:glow rad="114300">
                    <a:schemeClr val="accent1">
                      <a:alpha val="69000"/>
                    </a:schemeClr>
                  </a:glow>
                  <a:reflection stA="45000" endPos="0" dist="50800" dir="5400000" sy="-100000" algn="bl" rotWithShape="0"/>
                </a:effectLst>
              </a:rPr>
              <a:t>year</a:t>
            </a:r>
            <a:r>
              <a:rPr lang="hu-HU" sz="2400" b="1" dirty="0">
                <a:solidFill>
                  <a:schemeClr val="accent2">
                    <a:lumMod val="75000"/>
                  </a:schemeClr>
                </a:solidFill>
                <a:effectLst>
                  <a:glow rad="114300">
                    <a:schemeClr val="accent1">
                      <a:alpha val="69000"/>
                    </a:schemeClr>
                  </a:glow>
                  <a:reflection stA="45000" endPos="0" dist="50800" dir="5400000" sy="-100000" algn="bl" rotWithShape="0"/>
                </a:effectLst>
              </a:rPr>
              <a:t> 2024/25</a:t>
            </a:r>
          </a:p>
          <a:p>
            <a:endParaRPr lang="hu-HU" sz="2400" b="1" dirty="0">
              <a:solidFill>
                <a:schemeClr val="accent2">
                  <a:lumMod val="75000"/>
                </a:schemeClr>
              </a:solidFill>
            </a:endParaRPr>
          </a:p>
        </p:txBody>
      </p:sp>
      <p:pic>
        <p:nvPicPr>
          <p:cNvPr id="5" name="Kép 4">
            <a:extLst>
              <a:ext uri="{FF2B5EF4-FFF2-40B4-BE49-F238E27FC236}">
                <a16:creationId xmlns:a16="http://schemas.microsoft.com/office/drawing/2014/main" id="{D106AF88-1DCE-4FDA-AAC2-EE419A14FC49}"/>
              </a:ext>
            </a:extLst>
          </p:cNvPr>
          <p:cNvPicPr>
            <a:picLocks noChangeAspect="1"/>
          </p:cNvPicPr>
          <p:nvPr/>
        </p:nvPicPr>
        <p:blipFill>
          <a:blip r:embed="rId3"/>
          <a:stretch>
            <a:fillRect/>
          </a:stretch>
        </p:blipFill>
        <p:spPr>
          <a:xfrm>
            <a:off x="10111903" y="5693433"/>
            <a:ext cx="1919519" cy="908475"/>
          </a:xfrm>
          <a:prstGeom prst="rect">
            <a:avLst/>
          </a:prstGeom>
          <a:solidFill>
            <a:schemeClr val="bg1">
              <a:lumMod val="95000"/>
            </a:schemeClr>
          </a:solidFill>
          <a:effectLst>
            <a:glow rad="139700">
              <a:schemeClr val="bg1">
                <a:alpha val="51000"/>
              </a:schemeClr>
            </a:glow>
            <a:outerShdw dist="50800" dir="5400000" algn="ctr" rotWithShape="0">
              <a:schemeClr val="bg1">
                <a:alpha val="98000"/>
              </a:schemeClr>
            </a:outerShdw>
            <a:softEdge rad="12700"/>
          </a:effectLst>
        </p:spPr>
      </p:pic>
    </p:spTree>
    <p:extLst>
      <p:ext uri="{BB962C8B-B14F-4D97-AF65-F5344CB8AC3E}">
        <p14:creationId xmlns:p14="http://schemas.microsoft.com/office/powerpoint/2010/main" val="1507595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3F9275E-3845-4BEA-F19D-8717801F22AC}"/>
              </a:ext>
            </a:extLst>
          </p:cNvPr>
          <p:cNvSpPr>
            <a:spLocks noGrp="1"/>
          </p:cNvSpPr>
          <p:nvPr>
            <p:ph type="title"/>
          </p:nvPr>
        </p:nvSpPr>
        <p:spPr>
          <a:xfrm>
            <a:off x="275742" y="116381"/>
            <a:ext cx="10571998" cy="1500882"/>
          </a:xfrm>
        </p:spPr>
        <p:txBody>
          <a:bodyPr/>
          <a:lstStyle/>
          <a:p>
            <a:r>
              <a:rPr lang="hu-HU" sz="5400" dirty="0" err="1"/>
              <a:t>Neptun</a:t>
            </a:r>
            <a:r>
              <a:rPr lang="hu-HU" sz="5400" dirty="0"/>
              <a:t> Education System</a:t>
            </a:r>
          </a:p>
        </p:txBody>
      </p:sp>
      <p:sp>
        <p:nvSpPr>
          <p:cNvPr id="3" name="Tartalom helye 2">
            <a:extLst>
              <a:ext uri="{FF2B5EF4-FFF2-40B4-BE49-F238E27FC236}">
                <a16:creationId xmlns:a16="http://schemas.microsoft.com/office/drawing/2014/main" id="{98015EFF-2306-8CCA-4003-BAE6B666B5DA}"/>
              </a:ext>
            </a:extLst>
          </p:cNvPr>
          <p:cNvSpPr>
            <a:spLocks noGrp="1"/>
          </p:cNvSpPr>
          <p:nvPr>
            <p:ph idx="1"/>
          </p:nvPr>
        </p:nvSpPr>
        <p:spPr>
          <a:xfrm>
            <a:off x="531077" y="1197003"/>
            <a:ext cx="7187309" cy="1861666"/>
          </a:xfrm>
        </p:spPr>
        <p:txBody>
          <a:bodyPr>
            <a:normAutofit fontScale="77500" lnSpcReduction="20000"/>
          </a:bodyPr>
          <a:lstStyle/>
          <a:p>
            <a:pPr marL="0" indent="0" algn="l">
              <a:buNone/>
            </a:pPr>
            <a:br>
              <a:rPr lang="hu-HU" dirty="0"/>
            </a:br>
            <a:endParaRPr lang="hu-HU" dirty="0">
              <a:effectLst/>
            </a:endParaRPr>
          </a:p>
          <a:p>
            <a:pPr algn="l"/>
            <a:r>
              <a:rPr lang="hu-HU" dirty="0">
                <a:effectLst/>
              </a:rPr>
              <a:t>A u</a:t>
            </a:r>
            <a:r>
              <a:rPr lang="en-US" dirty="0" err="1">
                <a:effectLst/>
              </a:rPr>
              <a:t>seful</a:t>
            </a:r>
            <a:r>
              <a:rPr lang="en-US" dirty="0">
                <a:effectLst/>
              </a:rPr>
              <a:t> video on how to use </a:t>
            </a:r>
            <a:r>
              <a:rPr lang="en-US" dirty="0" err="1">
                <a:effectLst/>
              </a:rPr>
              <a:t>Neptun</a:t>
            </a:r>
            <a:r>
              <a:rPr lang="en-US" dirty="0">
                <a:effectLst/>
              </a:rPr>
              <a:t> can be found on the link below:</a:t>
            </a:r>
          </a:p>
          <a:p>
            <a:pPr algn="l"/>
            <a:r>
              <a:rPr lang="en-US" dirty="0">
                <a:effectLst/>
                <a:hlinkClick r:id="rId2"/>
              </a:rPr>
              <a:t>https://www.youtube.com/watch?v=Cz_mf6Y98Ec</a:t>
            </a:r>
            <a:endParaRPr lang="hu-HU" dirty="0">
              <a:effectLst/>
            </a:endParaRPr>
          </a:p>
          <a:p>
            <a:pPr marL="0" indent="0" algn="l">
              <a:buNone/>
            </a:pPr>
            <a:endParaRPr lang="hu-HU" dirty="0"/>
          </a:p>
          <a:p>
            <a:pPr marL="0" indent="0" algn="l">
              <a:buNone/>
            </a:pPr>
            <a:br>
              <a:rPr lang="en-US" sz="1800" dirty="0">
                <a:effectLst/>
                <a:latin typeface="Times New Roman" panose="02020603050405020304" pitchFamily="18" charset="0"/>
                <a:ea typeface="Times New Roman" panose="02020603050405020304" pitchFamily="18" charset="0"/>
              </a:rPr>
            </a:br>
            <a:endParaRPr lang="en-US" dirty="0">
              <a:effectLst/>
            </a:endParaRPr>
          </a:p>
          <a:p>
            <a:endParaRPr lang="hu-HU" dirty="0"/>
          </a:p>
        </p:txBody>
      </p:sp>
      <p:sp>
        <p:nvSpPr>
          <p:cNvPr id="7" name="Dia számának helye 6">
            <a:extLst>
              <a:ext uri="{FF2B5EF4-FFF2-40B4-BE49-F238E27FC236}">
                <a16:creationId xmlns:a16="http://schemas.microsoft.com/office/drawing/2014/main" id="{848B5E30-1A57-FA28-FCE1-945A21F0053B}"/>
              </a:ext>
            </a:extLst>
          </p:cNvPr>
          <p:cNvSpPr>
            <a:spLocks noGrp="1"/>
          </p:cNvSpPr>
          <p:nvPr>
            <p:ph type="sldNum" sz="quarter" idx="12"/>
          </p:nvPr>
        </p:nvSpPr>
        <p:spPr>
          <a:xfrm>
            <a:off x="10936268" y="6278060"/>
            <a:ext cx="1062155" cy="490599"/>
          </a:xfrm>
        </p:spPr>
        <p:txBody>
          <a:bodyPr/>
          <a:lstStyle/>
          <a:p>
            <a:fld id="{E97799C9-84D9-46D2-A11E-BCF8A720529D}" type="slidenum">
              <a:rPr lang="en-US" b="1" smtClean="0">
                <a:effectLst>
                  <a:outerShdw blurRad="38100" dist="38100" dir="2700000" algn="tl">
                    <a:srgbClr val="000000">
                      <a:alpha val="43137"/>
                    </a:srgbClr>
                  </a:outerShdw>
                </a:effectLst>
              </a:rPr>
              <a:t>10</a:t>
            </a:fld>
            <a:endParaRPr lang="en-US" b="1" dirty="0">
              <a:effectLst>
                <a:outerShdw blurRad="38100" dist="38100" dir="2700000" algn="tl">
                  <a:srgbClr val="000000">
                    <a:alpha val="43137"/>
                  </a:srgbClr>
                </a:outerShdw>
              </a:effectLst>
            </a:endParaRPr>
          </a:p>
        </p:txBody>
      </p:sp>
      <p:pic>
        <p:nvPicPr>
          <p:cNvPr id="5" name="Kép 4">
            <a:extLst>
              <a:ext uri="{FF2B5EF4-FFF2-40B4-BE49-F238E27FC236}">
                <a16:creationId xmlns:a16="http://schemas.microsoft.com/office/drawing/2014/main" id="{0C2D7424-B169-BA38-6CD5-2CFE3D8396EF}"/>
              </a:ext>
            </a:extLst>
          </p:cNvPr>
          <p:cNvPicPr>
            <a:picLocks noChangeAspect="1"/>
          </p:cNvPicPr>
          <p:nvPr/>
        </p:nvPicPr>
        <p:blipFill rotWithShape="1">
          <a:blip r:embed="rId3"/>
          <a:srcRect l="1522" t="12366" r="22796" b="25381"/>
          <a:stretch/>
        </p:blipFill>
        <p:spPr>
          <a:xfrm>
            <a:off x="0" y="2423777"/>
            <a:ext cx="9227127" cy="4267200"/>
          </a:xfrm>
          <a:prstGeom prst="rect">
            <a:avLst/>
          </a:prstGeom>
        </p:spPr>
      </p:pic>
      <p:sp>
        <p:nvSpPr>
          <p:cNvPr id="6" name="Nyíl: jobbra mutató 5">
            <a:extLst>
              <a:ext uri="{FF2B5EF4-FFF2-40B4-BE49-F238E27FC236}">
                <a16:creationId xmlns:a16="http://schemas.microsoft.com/office/drawing/2014/main" id="{7EF02281-0B36-0C9D-5CA3-0AFE42E655CF}"/>
              </a:ext>
            </a:extLst>
          </p:cNvPr>
          <p:cNvSpPr/>
          <p:nvPr/>
        </p:nvSpPr>
        <p:spPr>
          <a:xfrm flipH="1">
            <a:off x="7260299" y="1396595"/>
            <a:ext cx="2022764" cy="6234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NEPTUN GUIDE</a:t>
            </a:r>
          </a:p>
        </p:txBody>
      </p:sp>
      <p:sp>
        <p:nvSpPr>
          <p:cNvPr id="4" name="Szövegdoboz 3">
            <a:extLst>
              <a:ext uri="{FF2B5EF4-FFF2-40B4-BE49-F238E27FC236}">
                <a16:creationId xmlns:a16="http://schemas.microsoft.com/office/drawing/2014/main" id="{DFCF29D2-D1AA-9D9F-EF62-5E2C6E31123D}"/>
              </a:ext>
            </a:extLst>
          </p:cNvPr>
          <p:cNvSpPr txBox="1"/>
          <p:nvPr/>
        </p:nvSpPr>
        <p:spPr>
          <a:xfrm>
            <a:off x="6517546" y="2023667"/>
            <a:ext cx="3966358" cy="400110"/>
          </a:xfrm>
          <a:prstGeom prst="rect">
            <a:avLst/>
          </a:prstGeom>
          <a:noFill/>
        </p:spPr>
        <p:txBody>
          <a:bodyPr wrap="square" rtlCol="0">
            <a:spAutoFit/>
          </a:bodyPr>
          <a:lstStyle/>
          <a:p>
            <a:r>
              <a:rPr lang="hu-HU" sz="2000" b="1" dirty="0">
                <a:hlinkClick r:id="rId4"/>
              </a:rPr>
              <a:t>www.neptun.uni-mate.hu</a:t>
            </a:r>
            <a:r>
              <a:rPr lang="hu-HU" sz="2000" b="1" dirty="0"/>
              <a:t> </a:t>
            </a:r>
          </a:p>
        </p:txBody>
      </p:sp>
      <p:pic>
        <p:nvPicPr>
          <p:cNvPr id="9" name="Kép 8">
            <a:extLst>
              <a:ext uri="{FF2B5EF4-FFF2-40B4-BE49-F238E27FC236}">
                <a16:creationId xmlns:a16="http://schemas.microsoft.com/office/drawing/2014/main" id="{D6027597-8FEF-4071-B6CB-DCD2A2C91248}"/>
              </a:ext>
            </a:extLst>
          </p:cNvPr>
          <p:cNvPicPr>
            <a:picLocks noChangeAspect="1"/>
          </p:cNvPicPr>
          <p:nvPr/>
        </p:nvPicPr>
        <p:blipFill>
          <a:blip r:embed="rId5"/>
          <a:stretch>
            <a:fillRect/>
          </a:stretch>
        </p:blipFill>
        <p:spPr>
          <a:xfrm>
            <a:off x="9991153" y="5524967"/>
            <a:ext cx="2200847" cy="1243692"/>
          </a:xfrm>
          <a:prstGeom prst="rect">
            <a:avLst/>
          </a:prstGeom>
        </p:spPr>
      </p:pic>
    </p:spTree>
    <p:extLst>
      <p:ext uri="{BB962C8B-B14F-4D97-AF65-F5344CB8AC3E}">
        <p14:creationId xmlns:p14="http://schemas.microsoft.com/office/powerpoint/2010/main" val="2018573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3B0BBC1-D60B-D357-853B-400EA2052458}"/>
              </a:ext>
            </a:extLst>
          </p:cNvPr>
          <p:cNvSpPr>
            <a:spLocks noGrp="1"/>
          </p:cNvSpPr>
          <p:nvPr>
            <p:ph type="title"/>
          </p:nvPr>
        </p:nvSpPr>
        <p:spPr/>
        <p:txBody>
          <a:bodyPr/>
          <a:lstStyle/>
          <a:p>
            <a:r>
              <a:rPr lang="hu-HU" dirty="0"/>
              <a:t>Education </a:t>
            </a:r>
            <a:r>
              <a:rPr lang="hu-HU" dirty="0" err="1"/>
              <a:t>related</a:t>
            </a:r>
            <a:r>
              <a:rPr lang="hu-HU" dirty="0"/>
              <a:t> </a:t>
            </a:r>
            <a:r>
              <a:rPr lang="hu-HU" dirty="0" err="1"/>
              <a:t>tasks</a:t>
            </a:r>
            <a:r>
              <a:rPr lang="hu-HU" dirty="0"/>
              <a:t> </a:t>
            </a:r>
            <a:r>
              <a:rPr lang="hu-HU" dirty="0" err="1"/>
              <a:t>or</a:t>
            </a:r>
            <a:r>
              <a:rPr lang="hu-HU" dirty="0"/>
              <a:t> </a:t>
            </a:r>
            <a:r>
              <a:rPr lang="hu-HU" dirty="0" err="1"/>
              <a:t>issues</a:t>
            </a:r>
            <a:endParaRPr lang="hu-HU" dirty="0"/>
          </a:p>
        </p:txBody>
      </p:sp>
      <p:sp>
        <p:nvSpPr>
          <p:cNvPr id="4" name="Szöveg helye 3">
            <a:extLst>
              <a:ext uri="{FF2B5EF4-FFF2-40B4-BE49-F238E27FC236}">
                <a16:creationId xmlns:a16="http://schemas.microsoft.com/office/drawing/2014/main" id="{039FFE99-A5BA-0D45-12A2-43E97510B2F1}"/>
              </a:ext>
            </a:extLst>
          </p:cNvPr>
          <p:cNvSpPr>
            <a:spLocks noGrp="1"/>
          </p:cNvSpPr>
          <p:nvPr>
            <p:ph type="body" sz="quarter" idx="16"/>
          </p:nvPr>
        </p:nvSpPr>
        <p:spPr>
          <a:xfrm>
            <a:off x="7574642" y="1081456"/>
            <a:ext cx="4141108" cy="4843094"/>
          </a:xfrm>
        </p:spPr>
        <p:txBody>
          <a:bodyPr>
            <a:normAutofit lnSpcReduction="10000"/>
          </a:bodyPr>
          <a:lstStyle/>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Enrollment</a:t>
            </a:r>
            <a:endParaRPr lang="hu-HU" sz="28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Subject</a:t>
            </a:r>
            <a:r>
              <a:rPr lang="hu-HU" sz="2800" dirty="0">
                <a:effectLst>
                  <a:outerShdw blurRad="38100" dist="38100" dir="2700000" algn="tl">
                    <a:srgbClr val="000000">
                      <a:alpha val="43137"/>
                    </a:srgbClr>
                  </a:outerShdw>
                </a:effectLst>
              </a:rPr>
              <a:t> </a:t>
            </a:r>
            <a:r>
              <a:rPr lang="hu-HU" sz="2800" dirty="0" err="1">
                <a:effectLst>
                  <a:outerShdw blurRad="38100" dist="38100" dir="2700000" algn="tl">
                    <a:srgbClr val="000000">
                      <a:alpha val="43137"/>
                    </a:srgbClr>
                  </a:outerShdw>
                </a:effectLst>
              </a:rPr>
              <a:t>registration</a:t>
            </a:r>
            <a:endParaRPr lang="hu-HU" sz="28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Subject</a:t>
            </a:r>
            <a:r>
              <a:rPr lang="hu-HU" sz="2800" dirty="0">
                <a:effectLst>
                  <a:outerShdw blurRad="38100" dist="38100" dir="2700000" algn="tl">
                    <a:srgbClr val="000000">
                      <a:alpha val="43137"/>
                    </a:srgbClr>
                  </a:outerShdw>
                </a:effectLst>
              </a:rPr>
              <a:t> </a:t>
            </a:r>
            <a:r>
              <a:rPr lang="hu-HU" sz="2800" dirty="0" err="1">
                <a:effectLst>
                  <a:outerShdw blurRad="38100" dist="38100" dir="2700000" algn="tl">
                    <a:srgbClr val="000000">
                      <a:alpha val="43137"/>
                    </a:srgbClr>
                  </a:outerShdw>
                </a:effectLst>
              </a:rPr>
              <a:t>recognition</a:t>
            </a:r>
            <a:endParaRPr lang="hu-HU" sz="28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Forms</a:t>
            </a:r>
            <a:r>
              <a:rPr lang="hu-HU" sz="2800" dirty="0">
                <a:effectLst>
                  <a:outerShdw blurRad="38100" dist="38100" dir="2700000" algn="tl">
                    <a:srgbClr val="000000">
                      <a:alpha val="43137"/>
                    </a:srgbClr>
                  </a:outerShdw>
                </a:effectLst>
              </a:rPr>
              <a:t> of </a:t>
            </a:r>
            <a:r>
              <a:rPr lang="hu-HU" sz="2800" dirty="0" err="1">
                <a:effectLst>
                  <a:outerShdw blurRad="38100" dist="38100" dir="2700000" algn="tl">
                    <a:srgbClr val="000000">
                      <a:alpha val="43137"/>
                    </a:srgbClr>
                  </a:outerShdw>
                </a:effectLst>
              </a:rPr>
              <a:t>subject</a:t>
            </a:r>
            <a:r>
              <a:rPr lang="hu-HU" sz="2800" dirty="0">
                <a:effectLst>
                  <a:outerShdw blurRad="38100" dist="38100" dir="2700000" algn="tl">
                    <a:srgbClr val="000000">
                      <a:alpha val="43137"/>
                    </a:srgbClr>
                  </a:outerShdw>
                </a:effectLst>
              </a:rPr>
              <a:t> </a:t>
            </a:r>
            <a:r>
              <a:rPr lang="hu-HU" sz="2800" dirty="0" err="1">
                <a:effectLst>
                  <a:outerShdw blurRad="38100" dist="38100" dir="2700000" algn="tl">
                    <a:srgbClr val="000000">
                      <a:alpha val="43137"/>
                    </a:srgbClr>
                  </a:outerShdw>
                </a:effectLst>
              </a:rPr>
              <a:t>assessment</a:t>
            </a:r>
            <a:endParaRPr lang="hu-HU" sz="28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Exams</a:t>
            </a:r>
            <a:endParaRPr lang="hu-HU" sz="28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Number</a:t>
            </a:r>
            <a:r>
              <a:rPr lang="hu-HU" sz="2800" dirty="0">
                <a:effectLst>
                  <a:outerShdw blurRad="38100" dist="38100" dir="2700000" algn="tl">
                    <a:srgbClr val="000000">
                      <a:alpha val="43137"/>
                    </a:srgbClr>
                  </a:outerShdw>
                </a:effectLst>
              </a:rPr>
              <a:t> of </a:t>
            </a:r>
            <a:r>
              <a:rPr lang="hu-HU" sz="2800" dirty="0" err="1">
                <a:effectLst>
                  <a:outerShdw blurRad="38100" dist="38100" dir="2700000" algn="tl">
                    <a:srgbClr val="000000">
                      <a:alpha val="43137"/>
                    </a:srgbClr>
                  </a:outerShdw>
                </a:effectLst>
              </a:rPr>
              <a:t>credits</a:t>
            </a:r>
            <a:r>
              <a:rPr lang="hu-HU" sz="2800" dirty="0">
                <a:effectLst>
                  <a:outerShdw blurRad="38100" dist="38100" dir="2700000" algn="tl">
                    <a:srgbClr val="000000">
                      <a:alpha val="43137"/>
                    </a:srgbClr>
                  </a:outerShdw>
                </a:effectLst>
              </a:rPr>
              <a:t> </a:t>
            </a:r>
            <a:r>
              <a:rPr lang="hu-HU" sz="2800" dirty="0" err="1">
                <a:effectLst>
                  <a:outerShdw blurRad="38100" dist="38100" dir="2700000" algn="tl">
                    <a:srgbClr val="000000">
                      <a:alpha val="43137"/>
                    </a:srgbClr>
                  </a:outerShdw>
                </a:effectLst>
              </a:rPr>
              <a:t>to</a:t>
            </a:r>
            <a:r>
              <a:rPr lang="hu-HU" sz="2800" dirty="0">
                <a:effectLst>
                  <a:outerShdw blurRad="38100" dist="38100" dir="2700000" algn="tl">
                    <a:srgbClr val="000000">
                      <a:alpha val="43137"/>
                    </a:srgbClr>
                  </a:outerShdw>
                </a:effectLst>
              </a:rPr>
              <a:t> be </a:t>
            </a:r>
            <a:r>
              <a:rPr lang="hu-HU" sz="2800" dirty="0" err="1">
                <a:effectLst>
                  <a:outerShdw blurRad="38100" dist="38100" dir="2700000" algn="tl">
                    <a:srgbClr val="000000">
                      <a:alpha val="43137"/>
                    </a:srgbClr>
                  </a:outerShdw>
                </a:effectLst>
              </a:rPr>
              <a:t>completed</a:t>
            </a:r>
            <a:endParaRPr lang="hu-HU" sz="28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Need</a:t>
            </a:r>
            <a:r>
              <a:rPr lang="hu-HU" sz="2800" dirty="0">
                <a:effectLst>
                  <a:outerShdw blurRad="38100" dist="38100" dir="2700000" algn="tl">
                    <a:srgbClr val="000000">
                      <a:alpha val="43137"/>
                    </a:srgbClr>
                  </a:outerShdw>
                </a:effectLst>
              </a:rPr>
              <a:t> a </a:t>
            </a:r>
            <a:r>
              <a:rPr lang="hu-HU" sz="2800" dirty="0" err="1">
                <a:effectLst>
                  <a:outerShdw blurRad="38100" dist="38100" dir="2700000" algn="tl">
                    <a:srgbClr val="000000">
                      <a:alpha val="43137"/>
                    </a:srgbClr>
                  </a:outerShdw>
                </a:effectLst>
              </a:rPr>
              <a:t>document</a:t>
            </a:r>
            <a:endParaRPr lang="hu-HU" sz="28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Student</a:t>
            </a:r>
            <a:r>
              <a:rPr lang="hu-HU" sz="2800" dirty="0">
                <a:effectLst>
                  <a:outerShdw blurRad="38100" dist="38100" dir="2700000" algn="tl">
                    <a:srgbClr val="000000">
                      <a:alpha val="43137"/>
                    </a:srgbClr>
                  </a:outerShdw>
                </a:effectLst>
              </a:rPr>
              <a:t> ID</a:t>
            </a:r>
          </a:p>
          <a:p>
            <a:endParaRPr lang="hu-HU" dirty="0"/>
          </a:p>
        </p:txBody>
      </p:sp>
      <p:sp>
        <p:nvSpPr>
          <p:cNvPr id="5" name="Dia számának helye 4">
            <a:extLst>
              <a:ext uri="{FF2B5EF4-FFF2-40B4-BE49-F238E27FC236}">
                <a16:creationId xmlns:a16="http://schemas.microsoft.com/office/drawing/2014/main" id="{E99A56DC-C286-DE9E-77EE-4056978CD8FA}"/>
              </a:ext>
            </a:extLst>
          </p:cNvPr>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3" name="Kép 2">
            <a:extLst>
              <a:ext uri="{FF2B5EF4-FFF2-40B4-BE49-F238E27FC236}">
                <a16:creationId xmlns:a16="http://schemas.microsoft.com/office/drawing/2014/main" id="{E2CB64C2-4A18-450D-878D-4FB12E1C244D}"/>
              </a:ext>
            </a:extLst>
          </p:cNvPr>
          <p:cNvPicPr>
            <a:picLocks noChangeAspect="1"/>
          </p:cNvPicPr>
          <p:nvPr/>
        </p:nvPicPr>
        <p:blipFill>
          <a:blip r:embed="rId2"/>
          <a:stretch>
            <a:fillRect/>
          </a:stretch>
        </p:blipFill>
        <p:spPr>
          <a:xfrm>
            <a:off x="10434919" y="5659855"/>
            <a:ext cx="1630456" cy="1128138"/>
          </a:xfrm>
          <a:prstGeom prst="rect">
            <a:avLst/>
          </a:prstGeom>
        </p:spPr>
      </p:pic>
    </p:spTree>
    <p:extLst>
      <p:ext uri="{BB962C8B-B14F-4D97-AF65-F5344CB8AC3E}">
        <p14:creationId xmlns:p14="http://schemas.microsoft.com/office/powerpoint/2010/main" val="2524809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5630D74-3F0D-6F4F-4BF0-9A28820E9EBA}"/>
              </a:ext>
            </a:extLst>
          </p:cNvPr>
          <p:cNvSpPr>
            <a:spLocks noGrp="1"/>
          </p:cNvSpPr>
          <p:nvPr>
            <p:ph type="title"/>
          </p:nvPr>
        </p:nvSpPr>
        <p:spPr>
          <a:xfrm>
            <a:off x="801288" y="377025"/>
            <a:ext cx="10571998" cy="970450"/>
          </a:xfrm>
        </p:spPr>
        <p:txBody>
          <a:bodyPr>
            <a:normAutofit/>
          </a:bodyPr>
          <a:lstStyle/>
          <a:p>
            <a:r>
              <a:rPr lang="hu-HU" dirty="0" err="1"/>
              <a:t>Enrollment</a:t>
            </a:r>
            <a:r>
              <a:rPr lang="hu-HU" dirty="0"/>
              <a:t> </a:t>
            </a:r>
            <a:r>
              <a:rPr lang="hu-HU" sz="3600" dirty="0" err="1"/>
              <a:t>from</a:t>
            </a:r>
            <a:r>
              <a:rPr lang="hu-HU" sz="3600" dirty="0"/>
              <a:t> August 25th- </a:t>
            </a:r>
            <a:r>
              <a:rPr lang="hu-HU" sz="3600" dirty="0" err="1"/>
              <a:t>September</a:t>
            </a:r>
            <a:r>
              <a:rPr lang="hu-HU" sz="3600" dirty="0"/>
              <a:t> 4th</a:t>
            </a:r>
            <a:endParaRPr lang="hu-HU" dirty="0"/>
          </a:p>
        </p:txBody>
      </p:sp>
      <p:sp>
        <p:nvSpPr>
          <p:cNvPr id="7" name="Tartalom helye 6">
            <a:extLst>
              <a:ext uri="{FF2B5EF4-FFF2-40B4-BE49-F238E27FC236}">
                <a16:creationId xmlns:a16="http://schemas.microsoft.com/office/drawing/2014/main" id="{5C2DA737-2402-E724-D11D-DC1320B8D88D}"/>
              </a:ext>
            </a:extLst>
          </p:cNvPr>
          <p:cNvSpPr>
            <a:spLocks noGrp="1"/>
          </p:cNvSpPr>
          <p:nvPr>
            <p:ph idx="1"/>
          </p:nvPr>
        </p:nvSpPr>
        <p:spPr/>
        <p:txBody>
          <a:bodyPr/>
          <a:lstStyle/>
          <a:p>
            <a:endParaRPr lang="hu-HU"/>
          </a:p>
        </p:txBody>
      </p:sp>
      <p:sp>
        <p:nvSpPr>
          <p:cNvPr id="4" name="Dia számának helye 3">
            <a:extLst>
              <a:ext uri="{FF2B5EF4-FFF2-40B4-BE49-F238E27FC236}">
                <a16:creationId xmlns:a16="http://schemas.microsoft.com/office/drawing/2014/main" id="{5E96E988-5BE6-1331-958D-0A59EF40B846}"/>
              </a:ext>
            </a:extLst>
          </p:cNvPr>
          <p:cNvSpPr>
            <a:spLocks noGrp="1"/>
          </p:cNvSpPr>
          <p:nvPr>
            <p:ph type="sldNum" sz="quarter" idx="12"/>
          </p:nvPr>
        </p:nvSpPr>
        <p:spPr/>
        <p:txBody>
          <a:bodyPr/>
          <a:lstStyle/>
          <a:p>
            <a:fld id="{E97799C9-84D9-46D2-A11E-BCF8A720529D}" type="slidenum">
              <a:rPr lang="en-US" smtClean="0"/>
              <a:t>12</a:t>
            </a:fld>
            <a:endParaRPr lang="en-US" dirty="0"/>
          </a:p>
        </p:txBody>
      </p:sp>
      <p:pic>
        <p:nvPicPr>
          <p:cNvPr id="9" name="Kép 8">
            <a:extLst>
              <a:ext uri="{FF2B5EF4-FFF2-40B4-BE49-F238E27FC236}">
                <a16:creationId xmlns:a16="http://schemas.microsoft.com/office/drawing/2014/main" id="{CA966338-09B3-78A2-D6CC-B587DA7D8AF7}"/>
              </a:ext>
            </a:extLst>
          </p:cNvPr>
          <p:cNvPicPr>
            <a:picLocks noChangeAspect="1"/>
          </p:cNvPicPr>
          <p:nvPr/>
        </p:nvPicPr>
        <p:blipFill>
          <a:blip r:embed="rId2"/>
          <a:stretch>
            <a:fillRect/>
          </a:stretch>
        </p:blipFill>
        <p:spPr>
          <a:xfrm>
            <a:off x="336647" y="1766887"/>
            <a:ext cx="10773841" cy="4541148"/>
          </a:xfrm>
          <a:prstGeom prst="rect">
            <a:avLst/>
          </a:prstGeom>
        </p:spPr>
      </p:pic>
      <p:pic>
        <p:nvPicPr>
          <p:cNvPr id="11" name="Kép 10">
            <a:extLst>
              <a:ext uri="{FF2B5EF4-FFF2-40B4-BE49-F238E27FC236}">
                <a16:creationId xmlns:a16="http://schemas.microsoft.com/office/drawing/2014/main" id="{97D9D0EE-30A5-9332-6A6F-8BF965A8FA32}"/>
              </a:ext>
            </a:extLst>
          </p:cNvPr>
          <p:cNvPicPr>
            <a:picLocks noChangeAspect="1"/>
          </p:cNvPicPr>
          <p:nvPr/>
        </p:nvPicPr>
        <p:blipFill>
          <a:blip r:embed="rId3"/>
          <a:stretch>
            <a:fillRect/>
          </a:stretch>
        </p:blipFill>
        <p:spPr>
          <a:xfrm>
            <a:off x="6095999" y="3222271"/>
            <a:ext cx="5824538" cy="3541164"/>
          </a:xfrm>
          <a:prstGeom prst="rect">
            <a:avLst/>
          </a:prstGeom>
        </p:spPr>
      </p:pic>
      <p:sp>
        <p:nvSpPr>
          <p:cNvPr id="3" name="Téglalap 2">
            <a:extLst>
              <a:ext uri="{FF2B5EF4-FFF2-40B4-BE49-F238E27FC236}">
                <a16:creationId xmlns:a16="http://schemas.microsoft.com/office/drawing/2014/main" id="{C1BC4D1A-F6BC-3631-CD45-416C6C8A967C}"/>
              </a:ext>
            </a:extLst>
          </p:cNvPr>
          <p:cNvSpPr/>
          <p:nvPr/>
        </p:nvSpPr>
        <p:spPr>
          <a:xfrm>
            <a:off x="336647" y="5408449"/>
            <a:ext cx="4730036" cy="869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err="1">
                <a:solidFill>
                  <a:schemeClr val="tx1"/>
                </a:solidFill>
                <a:effectLst>
                  <a:outerShdw blurRad="38100" dist="38100" dir="2700000" algn="tl">
                    <a:srgbClr val="000000">
                      <a:alpha val="43137"/>
                    </a:srgbClr>
                  </a:outerShdw>
                </a:effectLst>
              </a:rPr>
              <a:t>Administration</a:t>
            </a:r>
            <a:r>
              <a:rPr lang="hu-HU" dirty="0">
                <a:solidFill>
                  <a:schemeClr val="tx1"/>
                </a:solidFill>
                <a:effectLst>
                  <a:outerShdw blurRad="38100" dist="38100" dir="2700000" algn="tl">
                    <a:srgbClr val="000000">
                      <a:alpha val="43137"/>
                    </a:srgbClr>
                  </a:outerShdw>
                </a:effectLst>
              </a:rPr>
              <a:t> </a:t>
            </a:r>
            <a:r>
              <a:rPr lang="hu-HU" dirty="0">
                <a:solidFill>
                  <a:schemeClr val="tx1"/>
                </a:solidFill>
                <a:effectLst>
                  <a:outerShdw blurRad="38100" dist="38100" dir="2700000" algn="tl">
                    <a:srgbClr val="000000">
                      <a:alpha val="43137"/>
                    </a:srgbClr>
                  </a:outerShdw>
                </a:effectLst>
                <a:sym typeface="Wingdings" panose="05000000000000000000" pitchFamily="2" charset="2"/>
              </a:rPr>
              <a:t> </a:t>
            </a:r>
            <a:r>
              <a:rPr lang="hu-HU" dirty="0" err="1">
                <a:solidFill>
                  <a:schemeClr val="tx1"/>
                </a:solidFill>
                <a:effectLst>
                  <a:outerShdw blurRad="38100" dist="38100" dir="2700000" algn="tl">
                    <a:srgbClr val="000000">
                      <a:alpha val="43137"/>
                    </a:srgbClr>
                  </a:outerShdw>
                </a:effectLst>
                <a:sym typeface="Wingdings" panose="05000000000000000000" pitchFamily="2" charset="2"/>
              </a:rPr>
              <a:t>Enrollment</a:t>
            </a:r>
            <a:r>
              <a:rPr lang="hu-HU" dirty="0">
                <a:solidFill>
                  <a:schemeClr val="tx1"/>
                </a:solidFill>
                <a:effectLst>
                  <a:outerShdw blurRad="38100" dist="38100" dir="2700000" algn="tl">
                    <a:srgbClr val="000000">
                      <a:alpha val="43137"/>
                    </a:srgbClr>
                  </a:outerShdw>
                </a:effectLst>
                <a:sym typeface="Wingdings" panose="05000000000000000000" pitchFamily="2" charset="2"/>
              </a:rPr>
              <a:t>/</a:t>
            </a:r>
            <a:r>
              <a:rPr lang="hu-HU" dirty="0" err="1">
                <a:solidFill>
                  <a:schemeClr val="tx1"/>
                </a:solidFill>
                <a:effectLst>
                  <a:outerShdw blurRad="38100" dist="38100" dir="2700000" algn="tl">
                    <a:srgbClr val="000000">
                      <a:alpha val="43137"/>
                    </a:srgbClr>
                  </a:outerShdw>
                </a:effectLst>
                <a:sym typeface="Wingdings" panose="05000000000000000000" pitchFamily="2" charset="2"/>
              </a:rPr>
              <a:t>registration</a:t>
            </a:r>
            <a:endParaRPr lang="hu-HU" dirty="0">
              <a:solidFill>
                <a:schemeClr val="tx1"/>
              </a:solidFill>
              <a:effectLst>
                <a:outerShdw blurRad="38100" dist="38100" dir="2700000" algn="tl">
                  <a:srgbClr val="000000">
                    <a:alpha val="43137"/>
                  </a:srgbClr>
                </a:outerShdw>
              </a:effectLst>
            </a:endParaRPr>
          </a:p>
        </p:txBody>
      </p:sp>
      <p:pic>
        <p:nvPicPr>
          <p:cNvPr id="6" name="Kép 5">
            <a:extLst>
              <a:ext uri="{FF2B5EF4-FFF2-40B4-BE49-F238E27FC236}">
                <a16:creationId xmlns:a16="http://schemas.microsoft.com/office/drawing/2014/main" id="{F74A1424-B407-4A59-AFA9-7E98A2A10811}"/>
              </a:ext>
            </a:extLst>
          </p:cNvPr>
          <p:cNvPicPr>
            <a:picLocks noChangeAspect="1"/>
          </p:cNvPicPr>
          <p:nvPr/>
        </p:nvPicPr>
        <p:blipFill>
          <a:blip r:embed="rId4"/>
          <a:stretch>
            <a:fillRect/>
          </a:stretch>
        </p:blipFill>
        <p:spPr>
          <a:xfrm>
            <a:off x="9991153" y="5602078"/>
            <a:ext cx="2200847" cy="1243692"/>
          </a:xfrm>
          <a:prstGeom prst="rect">
            <a:avLst/>
          </a:prstGeom>
        </p:spPr>
      </p:pic>
    </p:spTree>
    <p:extLst>
      <p:ext uri="{BB962C8B-B14F-4D97-AF65-F5344CB8AC3E}">
        <p14:creationId xmlns:p14="http://schemas.microsoft.com/office/powerpoint/2010/main" val="2760837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6C99FF0-6688-A576-D2D5-BEE2798091E0}"/>
              </a:ext>
            </a:extLst>
          </p:cNvPr>
          <p:cNvSpPr>
            <a:spLocks noGrp="1"/>
          </p:cNvSpPr>
          <p:nvPr>
            <p:ph type="title"/>
          </p:nvPr>
        </p:nvSpPr>
        <p:spPr>
          <a:xfrm>
            <a:off x="810001" y="795131"/>
            <a:ext cx="10571998" cy="834542"/>
          </a:xfrm>
        </p:spPr>
        <p:txBody>
          <a:bodyPr>
            <a:normAutofit fontScale="90000"/>
          </a:bodyPr>
          <a:lstStyle/>
          <a:p>
            <a:r>
              <a:rPr lang="hu-HU" dirty="0" err="1"/>
              <a:t>Subject</a:t>
            </a:r>
            <a:r>
              <a:rPr lang="hu-HU" dirty="0"/>
              <a:t> </a:t>
            </a:r>
            <a:r>
              <a:rPr lang="hu-HU" dirty="0" err="1"/>
              <a:t>registration</a:t>
            </a:r>
            <a:br>
              <a:rPr lang="hu-HU" dirty="0"/>
            </a:br>
            <a:r>
              <a:rPr lang="hu-HU" dirty="0" err="1"/>
              <a:t>from</a:t>
            </a:r>
            <a:r>
              <a:rPr lang="hu-HU" dirty="0"/>
              <a:t> </a:t>
            </a:r>
            <a:r>
              <a:rPr lang="hu-HU" sz="4000" dirty="0"/>
              <a:t>August </a:t>
            </a:r>
            <a:r>
              <a:rPr lang="hu-HU" dirty="0"/>
              <a:t>25</a:t>
            </a:r>
            <a:r>
              <a:rPr lang="hu-HU" sz="4000" dirty="0"/>
              <a:t>th- </a:t>
            </a:r>
            <a:r>
              <a:rPr lang="hu-HU" sz="4000" dirty="0" err="1"/>
              <a:t>September</a:t>
            </a:r>
            <a:r>
              <a:rPr lang="hu-HU" sz="4000" dirty="0"/>
              <a:t> 11th</a:t>
            </a:r>
            <a:endParaRPr lang="hu-HU" dirty="0"/>
          </a:p>
        </p:txBody>
      </p:sp>
      <p:pic>
        <p:nvPicPr>
          <p:cNvPr id="9" name="Tartalom helye 8">
            <a:extLst>
              <a:ext uri="{FF2B5EF4-FFF2-40B4-BE49-F238E27FC236}">
                <a16:creationId xmlns:a16="http://schemas.microsoft.com/office/drawing/2014/main" id="{AC9C8FBA-2364-090A-C87E-D60D0DECFC13}"/>
              </a:ext>
            </a:extLst>
          </p:cNvPr>
          <p:cNvPicPr>
            <a:picLocks noGrp="1" noChangeAspect="1"/>
          </p:cNvPicPr>
          <p:nvPr>
            <p:ph idx="1"/>
          </p:nvPr>
        </p:nvPicPr>
        <p:blipFill rotWithShape="1">
          <a:blip r:embed="rId2"/>
          <a:stretch/>
        </p:blipFill>
        <p:spPr>
          <a:xfrm>
            <a:off x="1524168" y="2160588"/>
            <a:ext cx="6903701" cy="3881437"/>
          </a:xfrm>
        </p:spPr>
      </p:pic>
      <p:sp>
        <p:nvSpPr>
          <p:cNvPr id="3" name="Dia számának helye 2">
            <a:extLst>
              <a:ext uri="{FF2B5EF4-FFF2-40B4-BE49-F238E27FC236}">
                <a16:creationId xmlns:a16="http://schemas.microsoft.com/office/drawing/2014/main" id="{02EFDB30-FE58-EE1A-2A92-DAD47AE893C5}"/>
              </a:ext>
            </a:extLst>
          </p:cNvPr>
          <p:cNvSpPr>
            <a:spLocks noGrp="1"/>
          </p:cNvSpPr>
          <p:nvPr>
            <p:ph type="sldNum" sz="quarter" idx="12"/>
          </p:nvPr>
        </p:nvSpPr>
        <p:spPr/>
        <p:txBody>
          <a:bodyPr/>
          <a:lstStyle/>
          <a:p>
            <a:fld id="{E97799C9-84D9-46D2-A11E-BCF8A720529D}" type="slidenum">
              <a:rPr lang="en-US" b="1" smtClean="0"/>
              <a:t>13</a:t>
            </a:fld>
            <a:endParaRPr lang="en-US" b="1" dirty="0"/>
          </a:p>
        </p:txBody>
      </p:sp>
      <p:pic>
        <p:nvPicPr>
          <p:cNvPr id="11" name="Kép 10">
            <a:extLst>
              <a:ext uri="{FF2B5EF4-FFF2-40B4-BE49-F238E27FC236}">
                <a16:creationId xmlns:a16="http://schemas.microsoft.com/office/drawing/2014/main" id="{FCBA2E09-8409-0430-0CD9-E64A943427D3}"/>
              </a:ext>
            </a:extLst>
          </p:cNvPr>
          <p:cNvPicPr>
            <a:picLocks noChangeAspect="1"/>
          </p:cNvPicPr>
          <p:nvPr/>
        </p:nvPicPr>
        <p:blipFill rotWithShape="1">
          <a:blip r:embed="rId3"/>
          <a:srcRect l="21302" t="8074" r="10651" b="17339"/>
          <a:stretch/>
        </p:blipFill>
        <p:spPr>
          <a:xfrm>
            <a:off x="0" y="3468851"/>
            <a:ext cx="5499653" cy="3389149"/>
          </a:xfrm>
          <a:prstGeom prst="rect">
            <a:avLst/>
          </a:prstGeom>
        </p:spPr>
      </p:pic>
      <p:sp>
        <p:nvSpPr>
          <p:cNvPr id="4" name="Téglalap 3">
            <a:extLst>
              <a:ext uri="{FF2B5EF4-FFF2-40B4-BE49-F238E27FC236}">
                <a16:creationId xmlns:a16="http://schemas.microsoft.com/office/drawing/2014/main" id="{D019608D-F244-17DC-F9C9-7B3C52924C5A}"/>
              </a:ext>
            </a:extLst>
          </p:cNvPr>
          <p:cNvSpPr/>
          <p:nvPr/>
        </p:nvSpPr>
        <p:spPr>
          <a:xfrm>
            <a:off x="481263" y="2310063"/>
            <a:ext cx="2983832" cy="834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err="1">
                <a:solidFill>
                  <a:schemeClr val="tx1"/>
                </a:solidFill>
                <a:effectLst>
                  <a:outerShdw blurRad="38100" dist="38100" dir="2700000" algn="tl">
                    <a:srgbClr val="000000">
                      <a:alpha val="43137"/>
                    </a:srgbClr>
                  </a:outerShdw>
                </a:effectLst>
              </a:rPr>
              <a:t>Subjects</a:t>
            </a:r>
            <a:r>
              <a:rPr lang="hu-HU" b="1" dirty="0">
                <a:solidFill>
                  <a:schemeClr val="tx1"/>
                </a:solidFill>
                <a:effectLst>
                  <a:outerShdw blurRad="38100" dist="38100" dir="2700000" algn="tl">
                    <a:srgbClr val="000000">
                      <a:alpha val="43137"/>
                    </a:srgbClr>
                  </a:outerShdw>
                </a:effectLst>
              </a:rPr>
              <a:t>/</a:t>
            </a:r>
            <a:r>
              <a:rPr lang="hu-HU" b="1" dirty="0" err="1">
                <a:solidFill>
                  <a:schemeClr val="tx1"/>
                </a:solidFill>
                <a:effectLst>
                  <a:outerShdw blurRad="38100" dist="38100" dir="2700000" algn="tl">
                    <a:srgbClr val="000000">
                      <a:alpha val="43137"/>
                    </a:srgbClr>
                  </a:outerShdw>
                </a:effectLst>
              </a:rPr>
              <a:t>Register</a:t>
            </a:r>
            <a:r>
              <a:rPr lang="hu-HU" b="1" dirty="0">
                <a:solidFill>
                  <a:schemeClr val="tx1"/>
                </a:solidFill>
                <a:effectLst>
                  <a:outerShdw blurRad="38100" dist="38100" dir="2700000" algn="tl">
                    <a:srgbClr val="000000">
                      <a:alpha val="43137"/>
                    </a:srgbClr>
                  </a:outerShdw>
                </a:effectLst>
              </a:rPr>
              <a:t> for </a:t>
            </a:r>
            <a:r>
              <a:rPr lang="hu-HU" b="1" dirty="0" err="1">
                <a:solidFill>
                  <a:schemeClr val="tx1"/>
                </a:solidFill>
                <a:effectLst>
                  <a:outerShdw blurRad="38100" dist="38100" dir="2700000" algn="tl">
                    <a:srgbClr val="000000">
                      <a:alpha val="43137"/>
                    </a:srgbClr>
                  </a:outerShdw>
                </a:effectLst>
              </a:rPr>
              <a:t>subjects</a:t>
            </a:r>
            <a:endParaRPr lang="hu-HU" b="1" dirty="0">
              <a:solidFill>
                <a:schemeClr val="tx1"/>
              </a:solidFill>
              <a:effectLst>
                <a:outerShdw blurRad="38100" dist="38100" dir="2700000" algn="tl">
                  <a:srgbClr val="000000">
                    <a:alpha val="43137"/>
                  </a:srgbClr>
                </a:outerShdw>
              </a:effectLst>
            </a:endParaRPr>
          </a:p>
        </p:txBody>
      </p:sp>
      <p:pic>
        <p:nvPicPr>
          <p:cNvPr id="6" name="Kép 5">
            <a:extLst>
              <a:ext uri="{FF2B5EF4-FFF2-40B4-BE49-F238E27FC236}">
                <a16:creationId xmlns:a16="http://schemas.microsoft.com/office/drawing/2014/main" id="{E87874BF-D6D2-4FE0-88C1-AFA0AF42A0C3}"/>
              </a:ext>
            </a:extLst>
          </p:cNvPr>
          <p:cNvPicPr>
            <a:picLocks noChangeAspect="1"/>
          </p:cNvPicPr>
          <p:nvPr/>
        </p:nvPicPr>
        <p:blipFill>
          <a:blip r:embed="rId4"/>
          <a:stretch>
            <a:fillRect/>
          </a:stretch>
        </p:blipFill>
        <p:spPr>
          <a:xfrm>
            <a:off x="9991153" y="5602078"/>
            <a:ext cx="2200847" cy="1243692"/>
          </a:xfrm>
          <a:prstGeom prst="rect">
            <a:avLst/>
          </a:prstGeom>
        </p:spPr>
      </p:pic>
    </p:spTree>
    <p:extLst>
      <p:ext uri="{BB962C8B-B14F-4D97-AF65-F5344CB8AC3E}">
        <p14:creationId xmlns:p14="http://schemas.microsoft.com/office/powerpoint/2010/main" val="442384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361013A-F6C3-D933-2D3D-71AE1FED1095}"/>
              </a:ext>
            </a:extLst>
          </p:cNvPr>
          <p:cNvSpPr>
            <a:spLocks noGrp="1"/>
          </p:cNvSpPr>
          <p:nvPr>
            <p:ph type="title"/>
          </p:nvPr>
        </p:nvSpPr>
        <p:spPr/>
        <p:txBody>
          <a:bodyPr>
            <a:normAutofit/>
          </a:bodyPr>
          <a:lstStyle/>
          <a:p>
            <a:r>
              <a:rPr lang="hu-HU" dirty="0" err="1"/>
              <a:t>Subject</a:t>
            </a:r>
            <a:r>
              <a:rPr lang="hu-HU" dirty="0"/>
              <a:t> </a:t>
            </a:r>
            <a:r>
              <a:rPr lang="hu-HU" dirty="0" err="1"/>
              <a:t>registration</a:t>
            </a:r>
            <a:br>
              <a:rPr lang="hu-HU" dirty="0"/>
            </a:br>
            <a:r>
              <a:rPr lang="hu-HU" dirty="0" err="1"/>
              <a:t>from</a:t>
            </a:r>
            <a:r>
              <a:rPr lang="hu-HU" dirty="0"/>
              <a:t> </a:t>
            </a:r>
            <a:r>
              <a:rPr lang="hu-HU" sz="4000" dirty="0"/>
              <a:t>August 28th- </a:t>
            </a:r>
            <a:r>
              <a:rPr lang="hu-HU" sz="4000" dirty="0" err="1"/>
              <a:t>September</a:t>
            </a:r>
            <a:r>
              <a:rPr lang="hu-HU" sz="4000" dirty="0"/>
              <a:t> 10th</a:t>
            </a:r>
            <a:endParaRPr lang="hu-HU" dirty="0"/>
          </a:p>
        </p:txBody>
      </p:sp>
      <p:sp>
        <p:nvSpPr>
          <p:cNvPr id="3" name="Tartalom helye 2">
            <a:extLst>
              <a:ext uri="{FF2B5EF4-FFF2-40B4-BE49-F238E27FC236}">
                <a16:creationId xmlns:a16="http://schemas.microsoft.com/office/drawing/2014/main" id="{19928599-EA1D-A51A-F98A-1DE7E572DEAF}"/>
              </a:ext>
            </a:extLst>
          </p:cNvPr>
          <p:cNvSpPr>
            <a:spLocks noGrp="1"/>
          </p:cNvSpPr>
          <p:nvPr>
            <p:ph idx="1"/>
          </p:nvPr>
        </p:nvSpPr>
        <p:spPr/>
        <p:txBody>
          <a:bodyPr/>
          <a:lstStyle/>
          <a:p>
            <a:endParaRPr lang="hu-HU"/>
          </a:p>
        </p:txBody>
      </p:sp>
      <p:sp>
        <p:nvSpPr>
          <p:cNvPr id="4" name="Dia számának helye 3">
            <a:extLst>
              <a:ext uri="{FF2B5EF4-FFF2-40B4-BE49-F238E27FC236}">
                <a16:creationId xmlns:a16="http://schemas.microsoft.com/office/drawing/2014/main" id="{D26D5423-3458-5242-8FE4-52C01D07C277}"/>
              </a:ext>
            </a:extLst>
          </p:cNvPr>
          <p:cNvSpPr>
            <a:spLocks noGrp="1"/>
          </p:cNvSpPr>
          <p:nvPr>
            <p:ph type="sldNum" sz="quarter" idx="12"/>
          </p:nvPr>
        </p:nvSpPr>
        <p:spPr/>
        <p:txBody>
          <a:bodyPr/>
          <a:lstStyle/>
          <a:p>
            <a:fld id="{E97799C9-84D9-46D2-A11E-BCF8A720529D}" type="slidenum">
              <a:rPr lang="en-US" b="1" smtClean="0">
                <a:solidFill>
                  <a:schemeClr val="tx1"/>
                </a:solidFill>
              </a:rPr>
              <a:t>14</a:t>
            </a:fld>
            <a:endParaRPr lang="en-US" b="1" dirty="0">
              <a:solidFill>
                <a:schemeClr val="tx1"/>
              </a:solidFill>
            </a:endParaRPr>
          </a:p>
        </p:txBody>
      </p:sp>
      <p:pic>
        <p:nvPicPr>
          <p:cNvPr id="5" name="Kép 4">
            <a:extLst>
              <a:ext uri="{FF2B5EF4-FFF2-40B4-BE49-F238E27FC236}">
                <a16:creationId xmlns:a16="http://schemas.microsoft.com/office/drawing/2014/main" id="{8C6364F0-C681-8C96-BD5A-683B1F98AB8E}"/>
              </a:ext>
            </a:extLst>
          </p:cNvPr>
          <p:cNvPicPr>
            <a:picLocks noChangeAspect="1"/>
          </p:cNvPicPr>
          <p:nvPr/>
        </p:nvPicPr>
        <p:blipFill rotWithShape="1">
          <a:blip r:embed="rId2"/>
          <a:srcRect l="8370" t="20657" r="1305" b="17472"/>
          <a:stretch/>
        </p:blipFill>
        <p:spPr>
          <a:xfrm>
            <a:off x="73550" y="2219395"/>
            <a:ext cx="12044900" cy="46386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Kép 6">
            <a:extLst>
              <a:ext uri="{FF2B5EF4-FFF2-40B4-BE49-F238E27FC236}">
                <a16:creationId xmlns:a16="http://schemas.microsoft.com/office/drawing/2014/main" id="{125B2702-C323-414E-9A21-517918A18BB3}"/>
              </a:ext>
            </a:extLst>
          </p:cNvPr>
          <p:cNvPicPr>
            <a:picLocks noChangeAspect="1"/>
          </p:cNvPicPr>
          <p:nvPr/>
        </p:nvPicPr>
        <p:blipFill>
          <a:blip r:embed="rId3"/>
          <a:stretch>
            <a:fillRect/>
          </a:stretch>
        </p:blipFill>
        <p:spPr>
          <a:xfrm>
            <a:off x="9917603" y="5602078"/>
            <a:ext cx="2200847" cy="1243692"/>
          </a:xfrm>
          <a:prstGeom prst="rect">
            <a:avLst/>
          </a:prstGeom>
        </p:spPr>
      </p:pic>
    </p:spTree>
    <p:extLst>
      <p:ext uri="{BB962C8B-B14F-4D97-AF65-F5344CB8AC3E}">
        <p14:creationId xmlns:p14="http://schemas.microsoft.com/office/powerpoint/2010/main" val="3302196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helye 5">
            <a:extLst>
              <a:ext uri="{FF2B5EF4-FFF2-40B4-BE49-F238E27FC236}">
                <a16:creationId xmlns:a16="http://schemas.microsoft.com/office/drawing/2014/main" id="{79DB4A2B-3D4F-47E2-CEB7-F69414FF3A2A}"/>
              </a:ext>
            </a:extLst>
          </p:cNvPr>
          <p:cNvPicPr>
            <a:picLocks noGrp="1" noChangeAspect="1"/>
          </p:cNvPicPr>
          <p:nvPr>
            <p:ph type="pic" sz="quarter" idx="13"/>
          </p:nvPr>
        </p:nvPicPr>
        <p:blipFill>
          <a:blip r:embed="rId2"/>
          <a:srcRect t="12490" b="12490"/>
          <a:stretch>
            <a:fillRect/>
          </a:stretch>
        </p:blipFill>
        <p:spPr/>
      </p:pic>
      <p:sp>
        <p:nvSpPr>
          <p:cNvPr id="4" name="Szöveg helye 3">
            <a:extLst>
              <a:ext uri="{FF2B5EF4-FFF2-40B4-BE49-F238E27FC236}">
                <a16:creationId xmlns:a16="http://schemas.microsoft.com/office/drawing/2014/main" id="{FFF3A067-E0F4-F595-092C-E54327B4FB8B}"/>
              </a:ext>
            </a:extLst>
          </p:cNvPr>
          <p:cNvSpPr>
            <a:spLocks noGrp="1"/>
          </p:cNvSpPr>
          <p:nvPr>
            <p:ph type="body" sz="half" idx="2"/>
          </p:nvPr>
        </p:nvSpPr>
        <p:spPr>
          <a:xfrm>
            <a:off x="601644" y="2172406"/>
            <a:ext cx="5279156" cy="4095873"/>
          </a:xfrm>
        </p:spPr>
        <p:txBody>
          <a:bodyPr>
            <a:normAutofit fontScale="70000" lnSpcReduction="20000"/>
          </a:bodyPr>
          <a:lstStyle/>
          <a:p>
            <a:endParaRPr lang="hu-HU" sz="2000" dirty="0"/>
          </a:p>
          <a:p>
            <a:pPr marL="342900" indent="-342900">
              <a:buFont typeface="Arial" panose="020B0604020202020204" pitchFamily="34" charset="0"/>
              <a:buChar char="•"/>
            </a:pPr>
            <a:r>
              <a:rPr lang="hu-HU" sz="2000" dirty="0" err="1"/>
              <a:t>Please</a:t>
            </a:r>
            <a:r>
              <a:rPr lang="hu-HU" sz="2000" dirty="0"/>
              <a:t> </a:t>
            </a:r>
            <a:r>
              <a:rPr lang="hu-HU" sz="2000" dirty="0" err="1"/>
              <a:t>keep</a:t>
            </a:r>
            <a:r>
              <a:rPr lang="hu-HU" sz="2000" dirty="0"/>
              <a:t> in mind </a:t>
            </a:r>
            <a:r>
              <a:rPr lang="hu-HU" sz="2000" dirty="0" err="1"/>
              <a:t>that</a:t>
            </a:r>
            <a:r>
              <a:rPr lang="hu-HU" sz="2000" dirty="0"/>
              <a:t> </a:t>
            </a:r>
            <a:r>
              <a:rPr lang="hu-HU" sz="2000" dirty="0" err="1"/>
              <a:t>any</a:t>
            </a:r>
            <a:r>
              <a:rPr lang="hu-HU" sz="2000" dirty="0"/>
              <a:t> </a:t>
            </a:r>
            <a:r>
              <a:rPr lang="hu-HU" sz="2000" dirty="0" err="1"/>
              <a:t>subject</a:t>
            </a:r>
            <a:r>
              <a:rPr lang="hu-HU" sz="2000" dirty="0"/>
              <a:t> </a:t>
            </a:r>
            <a:r>
              <a:rPr lang="hu-HU" sz="2000" b="1" dirty="0" err="1"/>
              <a:t>can</a:t>
            </a:r>
            <a:r>
              <a:rPr lang="hu-HU" sz="2000" b="1" dirty="0"/>
              <a:t> be </a:t>
            </a:r>
            <a:r>
              <a:rPr lang="hu-HU" sz="2000" b="1" dirty="0" err="1"/>
              <a:t>registered</a:t>
            </a:r>
            <a:r>
              <a:rPr lang="hu-HU" sz="2000" b="1" dirty="0"/>
              <a:t> </a:t>
            </a:r>
            <a:r>
              <a:rPr lang="hu-HU" sz="2000" b="1" dirty="0" err="1"/>
              <a:t>only</a:t>
            </a:r>
            <a:r>
              <a:rPr lang="hu-HU" sz="2000" b="1" dirty="0"/>
              <a:t> </a:t>
            </a:r>
            <a:r>
              <a:rPr lang="hu-HU" sz="2000" b="1" dirty="0" err="1"/>
              <a:t>once</a:t>
            </a:r>
            <a:r>
              <a:rPr lang="hu-HU" sz="2000" dirty="0"/>
              <a:t> </a:t>
            </a:r>
            <a:r>
              <a:rPr lang="hu-HU" sz="2000" dirty="0" err="1"/>
              <a:t>for</a:t>
            </a:r>
            <a:r>
              <a:rPr lang="hu-HU" sz="2000" dirty="0"/>
              <a:t> free of </a:t>
            </a:r>
            <a:r>
              <a:rPr lang="hu-HU" sz="2000" dirty="0" err="1"/>
              <a:t>charge</a:t>
            </a:r>
            <a:r>
              <a:rPr lang="hu-HU" sz="2000" dirty="0"/>
              <a:t>.</a:t>
            </a:r>
          </a:p>
          <a:p>
            <a:pPr marL="342900" indent="-342900">
              <a:buFont typeface="Arial" panose="020B0604020202020204" pitchFamily="34" charset="0"/>
              <a:buChar char="•"/>
            </a:pPr>
            <a:r>
              <a:rPr lang="hu-HU" sz="2000" dirty="0" err="1"/>
              <a:t>If</a:t>
            </a:r>
            <a:r>
              <a:rPr lang="hu-HU" sz="2000" dirty="0"/>
              <a:t> </a:t>
            </a:r>
            <a:r>
              <a:rPr lang="hu-HU" sz="2000" dirty="0" err="1"/>
              <a:t>you</a:t>
            </a:r>
            <a:r>
              <a:rPr lang="hu-HU" sz="2000" dirty="0"/>
              <a:t> </a:t>
            </a:r>
            <a:r>
              <a:rPr lang="hu-HU" sz="2000" dirty="0" err="1"/>
              <a:t>cannot</a:t>
            </a:r>
            <a:r>
              <a:rPr lang="hu-HU" sz="2000" dirty="0"/>
              <a:t> </a:t>
            </a:r>
            <a:r>
              <a:rPr lang="hu-HU" sz="2000" dirty="0" err="1"/>
              <a:t>complete</a:t>
            </a:r>
            <a:r>
              <a:rPr lang="hu-HU" sz="2000" dirty="0"/>
              <a:t> a </a:t>
            </a:r>
            <a:r>
              <a:rPr lang="hu-HU" sz="2000" dirty="0" err="1"/>
              <a:t>certain</a:t>
            </a:r>
            <a:r>
              <a:rPr lang="hu-HU" sz="2000" dirty="0"/>
              <a:t> </a:t>
            </a:r>
            <a:r>
              <a:rPr lang="hu-HU" sz="2000" dirty="0" err="1"/>
              <a:t>subject</a:t>
            </a:r>
            <a:r>
              <a:rPr lang="hu-HU" sz="2000" dirty="0"/>
              <a:t>, </a:t>
            </a:r>
            <a:r>
              <a:rPr lang="hu-HU" sz="2000" b="1" dirty="0" err="1"/>
              <a:t>the</a:t>
            </a:r>
            <a:r>
              <a:rPr lang="hu-HU" sz="2000" b="1" dirty="0"/>
              <a:t> </a:t>
            </a:r>
            <a:r>
              <a:rPr lang="hu-HU" sz="2000" b="1" dirty="0" err="1"/>
              <a:t>second</a:t>
            </a:r>
            <a:r>
              <a:rPr lang="hu-HU" sz="2000" b="1" dirty="0"/>
              <a:t> </a:t>
            </a:r>
            <a:r>
              <a:rPr lang="hu-HU" sz="2000" b="1" dirty="0" err="1"/>
              <a:t>registration</a:t>
            </a:r>
            <a:r>
              <a:rPr lang="hu-HU" sz="2000" b="1" dirty="0"/>
              <a:t> is 2000 HUF.</a:t>
            </a:r>
            <a:endParaRPr lang="hu-HU" sz="2000" dirty="0"/>
          </a:p>
          <a:p>
            <a:pPr marL="342900" indent="-342900">
              <a:buFont typeface="Arial" panose="020B0604020202020204" pitchFamily="34" charset="0"/>
              <a:buChar char="•"/>
            </a:pPr>
            <a:r>
              <a:rPr lang="hu-HU" sz="2000" dirty="0" err="1"/>
              <a:t>Pay</a:t>
            </a:r>
            <a:r>
              <a:rPr lang="hu-HU" sz="2000" dirty="0"/>
              <a:t> </a:t>
            </a:r>
            <a:r>
              <a:rPr lang="hu-HU" sz="2000" dirty="0" err="1"/>
              <a:t>attention</a:t>
            </a:r>
            <a:r>
              <a:rPr lang="hu-HU" sz="2000" dirty="0"/>
              <a:t> </a:t>
            </a:r>
            <a:r>
              <a:rPr lang="hu-HU" sz="2000" dirty="0" err="1"/>
              <a:t>to</a:t>
            </a:r>
            <a:r>
              <a:rPr lang="hu-HU" sz="2000" dirty="0"/>
              <a:t> </a:t>
            </a:r>
            <a:r>
              <a:rPr lang="hu-HU" sz="2000" dirty="0" err="1"/>
              <a:t>the</a:t>
            </a:r>
            <a:r>
              <a:rPr lang="hu-HU" sz="2000" dirty="0"/>
              <a:t> </a:t>
            </a:r>
            <a:r>
              <a:rPr lang="hu-HU" sz="2000" b="1" dirty="0" err="1"/>
              <a:t>preliminary</a:t>
            </a:r>
            <a:r>
              <a:rPr lang="hu-HU" sz="2000" b="1" dirty="0"/>
              <a:t> </a:t>
            </a:r>
            <a:r>
              <a:rPr lang="hu-HU" sz="2000" b="1" dirty="0" err="1"/>
              <a:t>requirements</a:t>
            </a:r>
            <a:r>
              <a:rPr lang="hu-HU" sz="2000" b="1" dirty="0"/>
              <a:t> of </a:t>
            </a:r>
            <a:r>
              <a:rPr lang="hu-HU" sz="2000" b="1" dirty="0" err="1"/>
              <a:t>subjects</a:t>
            </a:r>
            <a:r>
              <a:rPr lang="hu-HU" sz="2000" b="1" dirty="0"/>
              <a:t> </a:t>
            </a:r>
            <a:r>
              <a:rPr lang="hu-HU" sz="2000" dirty="0"/>
              <a:t>during </a:t>
            </a:r>
            <a:r>
              <a:rPr lang="hu-HU" sz="2000" dirty="0" err="1"/>
              <a:t>your</a:t>
            </a:r>
            <a:r>
              <a:rPr lang="hu-HU" sz="2000" dirty="0"/>
              <a:t> </a:t>
            </a:r>
            <a:r>
              <a:rPr lang="hu-HU" sz="2000" dirty="0" err="1"/>
              <a:t>studies</a:t>
            </a:r>
            <a:r>
              <a:rPr lang="hu-HU" sz="2000" dirty="0"/>
              <a:t>!</a:t>
            </a:r>
          </a:p>
          <a:p>
            <a:pPr marL="342900" indent="-342900">
              <a:buFont typeface="Arial" panose="020B0604020202020204" pitchFamily="34" charset="0"/>
              <a:buChar char="•"/>
            </a:pPr>
            <a:r>
              <a:rPr lang="hu-HU" sz="2000" dirty="0"/>
              <a:t>We </a:t>
            </a:r>
            <a:r>
              <a:rPr lang="hu-HU" sz="2000" dirty="0" err="1"/>
              <a:t>recommend</a:t>
            </a:r>
            <a:r>
              <a:rPr lang="hu-HU" sz="2000" dirty="0"/>
              <a:t> </a:t>
            </a:r>
            <a:r>
              <a:rPr lang="hu-HU" sz="2000" dirty="0" err="1"/>
              <a:t>you</a:t>
            </a:r>
            <a:r>
              <a:rPr lang="hu-HU" sz="2000" dirty="0"/>
              <a:t> </a:t>
            </a:r>
            <a:r>
              <a:rPr lang="hu-HU" sz="2000" dirty="0" err="1"/>
              <a:t>to</a:t>
            </a:r>
            <a:r>
              <a:rPr lang="hu-HU" sz="2000" dirty="0"/>
              <a:t> </a:t>
            </a:r>
            <a:r>
              <a:rPr lang="hu-HU" sz="2000" dirty="0" err="1"/>
              <a:t>take</a:t>
            </a:r>
            <a:r>
              <a:rPr lang="hu-HU" sz="2000" dirty="0"/>
              <a:t> </a:t>
            </a:r>
            <a:r>
              <a:rPr lang="hu-HU" sz="2000" dirty="0" err="1"/>
              <a:t>the</a:t>
            </a:r>
            <a:r>
              <a:rPr lang="hu-HU" sz="2000" dirty="0"/>
              <a:t> </a:t>
            </a:r>
            <a:r>
              <a:rPr lang="hu-HU" sz="2000" dirty="0" err="1"/>
              <a:t>subject</a:t>
            </a:r>
            <a:r>
              <a:rPr lang="hu-HU" sz="2000" dirty="0"/>
              <a:t> </a:t>
            </a:r>
            <a:r>
              <a:rPr lang="hu-HU" sz="2000" dirty="0" err="1"/>
              <a:t>by</a:t>
            </a:r>
            <a:r>
              <a:rPr lang="hu-HU" sz="2000" dirty="0"/>
              <a:t> </a:t>
            </a:r>
            <a:r>
              <a:rPr lang="hu-HU" sz="2000" dirty="0" err="1"/>
              <a:t>the</a:t>
            </a:r>
            <a:r>
              <a:rPr lang="hu-HU" sz="2000" dirty="0"/>
              <a:t> </a:t>
            </a:r>
            <a:r>
              <a:rPr lang="hu-HU" sz="2000" dirty="0" err="1"/>
              <a:t>method</a:t>
            </a:r>
            <a:r>
              <a:rPr lang="hu-HU" sz="2000" dirty="0"/>
              <a:t> of </a:t>
            </a:r>
            <a:r>
              <a:rPr lang="hu-HU" sz="2000" dirty="0" err="1"/>
              <a:t>the</a:t>
            </a:r>
            <a:r>
              <a:rPr lang="hu-HU" sz="2000" dirty="0"/>
              <a:t> </a:t>
            </a:r>
            <a:r>
              <a:rPr lang="hu-HU" sz="2000" dirty="0" err="1"/>
              <a:t>model</a:t>
            </a:r>
            <a:r>
              <a:rPr lang="hu-HU" sz="2000" dirty="0"/>
              <a:t> curriculum. In </a:t>
            </a:r>
            <a:r>
              <a:rPr lang="hu-HU" sz="2000" dirty="0" err="1"/>
              <a:t>the</a:t>
            </a:r>
            <a:r>
              <a:rPr lang="hu-HU" sz="2000" dirty="0"/>
              <a:t> </a:t>
            </a:r>
            <a:r>
              <a:rPr lang="hu-HU" sz="2000" dirty="0" err="1"/>
              <a:t>fall</a:t>
            </a:r>
            <a:r>
              <a:rPr lang="hu-HU" sz="2000" dirty="0"/>
              <a:t> </a:t>
            </a:r>
            <a:r>
              <a:rPr lang="hu-HU" sz="2000" dirty="0" err="1"/>
              <a:t>semester</a:t>
            </a:r>
            <a:r>
              <a:rPr lang="hu-HU" sz="2000" dirty="0"/>
              <a:t> of </a:t>
            </a:r>
            <a:r>
              <a:rPr lang="hu-HU" sz="2000" dirty="0" err="1"/>
              <a:t>the</a:t>
            </a:r>
            <a:r>
              <a:rPr lang="hu-HU" sz="2000" dirty="0"/>
              <a:t> 2022/2023 </a:t>
            </a:r>
            <a:r>
              <a:rPr lang="hu-HU" sz="2000" dirty="0" err="1"/>
              <a:t>academic</a:t>
            </a:r>
            <a:r>
              <a:rPr lang="hu-HU" sz="2000" dirty="0"/>
              <a:t> </a:t>
            </a:r>
            <a:r>
              <a:rPr lang="hu-HU" sz="2000" dirty="0" err="1"/>
              <a:t>year</a:t>
            </a:r>
            <a:r>
              <a:rPr lang="hu-HU" sz="2000" dirty="0"/>
              <a:t>, </a:t>
            </a:r>
            <a:r>
              <a:rPr lang="hu-HU" sz="2000" dirty="0" err="1"/>
              <a:t>the</a:t>
            </a:r>
            <a:r>
              <a:rPr lang="hu-HU" sz="2000" dirty="0"/>
              <a:t> </a:t>
            </a:r>
            <a:r>
              <a:rPr lang="hu-HU" sz="2000" dirty="0" err="1"/>
              <a:t>subjects</a:t>
            </a:r>
            <a:r>
              <a:rPr lang="hu-HU" sz="2000" dirty="0"/>
              <a:t> </a:t>
            </a:r>
            <a:r>
              <a:rPr lang="hu-HU" sz="2000" dirty="0" err="1"/>
              <a:t>prescribed</a:t>
            </a:r>
            <a:r>
              <a:rPr lang="hu-HU" sz="2000" dirty="0"/>
              <a:t> </a:t>
            </a:r>
            <a:r>
              <a:rPr lang="hu-HU" sz="2000" dirty="0" err="1"/>
              <a:t>for</a:t>
            </a:r>
            <a:r>
              <a:rPr lang="hu-HU" sz="2000" dirty="0"/>
              <a:t> </a:t>
            </a:r>
            <a:r>
              <a:rPr lang="hu-HU" sz="2000" dirty="0" err="1"/>
              <a:t>the</a:t>
            </a:r>
            <a:r>
              <a:rPr lang="hu-HU" sz="2000" dirty="0"/>
              <a:t> </a:t>
            </a:r>
            <a:r>
              <a:rPr lang="hu-HU" sz="2000" dirty="0" err="1"/>
              <a:t>first</a:t>
            </a:r>
            <a:r>
              <a:rPr lang="hu-HU" sz="2000" dirty="0"/>
              <a:t> </a:t>
            </a:r>
            <a:r>
              <a:rPr lang="hu-HU" sz="2000" dirty="0" err="1"/>
              <a:t>semester</a:t>
            </a:r>
            <a:r>
              <a:rPr lang="hu-HU" sz="2000" dirty="0"/>
              <a:t> must be </a:t>
            </a:r>
            <a:r>
              <a:rPr lang="hu-HU" sz="2000" dirty="0" err="1"/>
              <a:t>taken</a:t>
            </a:r>
            <a:r>
              <a:rPr lang="hu-HU" sz="2000" dirty="0"/>
              <a:t>.</a:t>
            </a:r>
          </a:p>
          <a:p>
            <a:pPr marL="342900" indent="-342900">
              <a:buFont typeface="Arial" panose="020B0604020202020204" pitchFamily="34" charset="0"/>
              <a:buChar char="•"/>
            </a:pPr>
            <a:r>
              <a:rPr lang="hu-HU" sz="2000" dirty="0" err="1"/>
              <a:t>You</a:t>
            </a:r>
            <a:r>
              <a:rPr lang="hu-HU" sz="2000" dirty="0"/>
              <a:t> </a:t>
            </a:r>
            <a:r>
              <a:rPr lang="hu-HU" sz="2000" dirty="0" err="1"/>
              <a:t>can</a:t>
            </a:r>
            <a:r>
              <a:rPr lang="hu-HU" sz="2000" dirty="0"/>
              <a:t> </a:t>
            </a:r>
            <a:r>
              <a:rPr lang="hu-HU" sz="2000" dirty="0" err="1"/>
              <a:t>find</a:t>
            </a:r>
            <a:r>
              <a:rPr lang="hu-HU" sz="2000" dirty="0"/>
              <a:t> </a:t>
            </a:r>
            <a:r>
              <a:rPr lang="hu-HU" sz="2000" dirty="0" err="1"/>
              <a:t>the</a:t>
            </a:r>
            <a:r>
              <a:rPr lang="hu-HU" sz="2000" dirty="0"/>
              <a:t> </a:t>
            </a:r>
            <a:r>
              <a:rPr lang="hu-HU" sz="2000" dirty="0" err="1"/>
              <a:t>model</a:t>
            </a:r>
            <a:r>
              <a:rPr lang="hu-HU" sz="2000" dirty="0"/>
              <a:t> curriculum here: </a:t>
            </a:r>
            <a:r>
              <a:rPr lang="hu-HU" sz="2000" dirty="0" err="1"/>
              <a:t>Neptun</a:t>
            </a:r>
            <a:r>
              <a:rPr lang="hu-HU" sz="2000" dirty="0" err="1">
                <a:sym typeface="Wingdings" panose="05000000000000000000" pitchFamily="2" charset="2"/>
              </a:rPr>
              <a:t>StudiesCurriculum</a:t>
            </a:r>
            <a:endParaRPr lang="hu-HU" sz="2000" dirty="0">
              <a:sym typeface="Wingdings" panose="05000000000000000000" pitchFamily="2" charset="2"/>
            </a:endParaRPr>
          </a:p>
          <a:p>
            <a:pPr marL="342900" indent="-342900">
              <a:buFont typeface="Arial" panose="020B0604020202020204" pitchFamily="34" charset="0"/>
              <a:buChar char="•"/>
            </a:pPr>
            <a:r>
              <a:rPr lang="en-US" sz="2000" dirty="0"/>
              <a:t>After the subject has been taken, it will immediately appear in the Timetable information when the classes will take place.</a:t>
            </a:r>
            <a:endParaRPr lang="hu-HU" sz="2000" dirty="0"/>
          </a:p>
          <a:p>
            <a:endParaRPr lang="hu-HU" dirty="0"/>
          </a:p>
        </p:txBody>
      </p:sp>
      <p:sp>
        <p:nvSpPr>
          <p:cNvPr id="2" name="Dia számának helye 1">
            <a:extLst>
              <a:ext uri="{FF2B5EF4-FFF2-40B4-BE49-F238E27FC236}">
                <a16:creationId xmlns:a16="http://schemas.microsoft.com/office/drawing/2014/main" id="{A2BAB34F-9C07-7B67-26D2-1F677A7CE591}"/>
              </a:ext>
            </a:extLst>
          </p:cNvPr>
          <p:cNvSpPr>
            <a:spLocks noGrp="1"/>
          </p:cNvSpPr>
          <p:nvPr>
            <p:ph type="sldNum" sz="quarter" idx="12"/>
          </p:nvPr>
        </p:nvSpPr>
        <p:spPr/>
        <p:txBody>
          <a:bodyPr/>
          <a:lstStyle/>
          <a:p>
            <a:fld id="{D57F1E4F-1CFF-5643-939E-217C01CDF565}" type="slidenum">
              <a:rPr lang="en-US" b="1" smtClean="0">
                <a:solidFill>
                  <a:schemeClr val="tx1"/>
                </a:solidFill>
              </a:rPr>
              <a:pPr/>
              <a:t>15</a:t>
            </a:fld>
            <a:endParaRPr lang="en-US" b="1" dirty="0">
              <a:solidFill>
                <a:schemeClr val="tx1"/>
              </a:solidFill>
            </a:endParaRPr>
          </a:p>
        </p:txBody>
      </p:sp>
      <p:sp>
        <p:nvSpPr>
          <p:cNvPr id="7" name="Téglalap 6">
            <a:extLst>
              <a:ext uri="{FF2B5EF4-FFF2-40B4-BE49-F238E27FC236}">
                <a16:creationId xmlns:a16="http://schemas.microsoft.com/office/drawing/2014/main" id="{802358DF-7E36-FAF8-31CF-D380B846C75C}"/>
              </a:ext>
            </a:extLst>
          </p:cNvPr>
          <p:cNvSpPr/>
          <p:nvPr/>
        </p:nvSpPr>
        <p:spPr>
          <a:xfrm>
            <a:off x="981726" y="437322"/>
            <a:ext cx="4518991" cy="1470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b="1" dirty="0" err="1">
                <a:solidFill>
                  <a:schemeClr val="tx1"/>
                </a:solidFill>
              </a:rPr>
              <a:t>Subject</a:t>
            </a:r>
            <a:r>
              <a:rPr lang="hu-HU" sz="2800" b="1" dirty="0">
                <a:solidFill>
                  <a:schemeClr val="tx1"/>
                </a:solidFill>
              </a:rPr>
              <a:t> </a:t>
            </a:r>
            <a:r>
              <a:rPr lang="hu-HU" sz="2800" b="1" dirty="0" err="1">
                <a:solidFill>
                  <a:schemeClr val="tx1"/>
                </a:solidFill>
              </a:rPr>
              <a:t>registration</a:t>
            </a:r>
            <a:r>
              <a:rPr lang="hu-HU" sz="2800" b="1" dirty="0">
                <a:solidFill>
                  <a:schemeClr val="tx1"/>
                </a:solidFill>
              </a:rPr>
              <a:t> </a:t>
            </a:r>
            <a:r>
              <a:rPr lang="hu-HU" sz="2800" b="1" dirty="0" err="1">
                <a:solidFill>
                  <a:schemeClr val="tx1"/>
                </a:solidFill>
              </a:rPr>
              <a:t>additional</a:t>
            </a:r>
            <a:r>
              <a:rPr lang="hu-HU" sz="2800" b="1" dirty="0">
                <a:solidFill>
                  <a:schemeClr val="tx1"/>
                </a:solidFill>
              </a:rPr>
              <a:t> </a:t>
            </a:r>
            <a:r>
              <a:rPr lang="hu-HU" sz="2800" b="1" dirty="0" err="1">
                <a:solidFill>
                  <a:schemeClr val="tx1"/>
                </a:solidFill>
              </a:rPr>
              <a:t>information</a:t>
            </a:r>
            <a:endParaRPr lang="hu-HU" sz="2800" b="1" dirty="0">
              <a:solidFill>
                <a:schemeClr val="tx1"/>
              </a:solidFill>
            </a:endParaRPr>
          </a:p>
        </p:txBody>
      </p:sp>
      <p:pic>
        <p:nvPicPr>
          <p:cNvPr id="3" name="Kép 2">
            <a:extLst>
              <a:ext uri="{FF2B5EF4-FFF2-40B4-BE49-F238E27FC236}">
                <a16:creationId xmlns:a16="http://schemas.microsoft.com/office/drawing/2014/main" id="{D2AEA378-A22E-4BFD-8FAC-72543CB26E82}"/>
              </a:ext>
            </a:extLst>
          </p:cNvPr>
          <p:cNvPicPr>
            <a:picLocks noChangeAspect="1"/>
          </p:cNvPicPr>
          <p:nvPr/>
        </p:nvPicPr>
        <p:blipFill>
          <a:blip r:embed="rId3"/>
          <a:stretch>
            <a:fillRect/>
          </a:stretch>
        </p:blipFill>
        <p:spPr>
          <a:xfrm>
            <a:off x="10317798" y="5738218"/>
            <a:ext cx="1874202" cy="1060122"/>
          </a:xfrm>
          <a:prstGeom prst="rect">
            <a:avLst/>
          </a:prstGeom>
        </p:spPr>
      </p:pic>
    </p:spTree>
    <p:extLst>
      <p:ext uri="{BB962C8B-B14F-4D97-AF65-F5344CB8AC3E}">
        <p14:creationId xmlns:p14="http://schemas.microsoft.com/office/powerpoint/2010/main" val="2849621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helye 4">
            <a:extLst>
              <a:ext uri="{FF2B5EF4-FFF2-40B4-BE49-F238E27FC236}">
                <a16:creationId xmlns:a16="http://schemas.microsoft.com/office/drawing/2014/main" id="{002010B1-871C-25E5-73E9-49324ECD4DEF}"/>
              </a:ext>
            </a:extLst>
          </p:cNvPr>
          <p:cNvPicPr>
            <a:picLocks noGrp="1" noChangeAspect="1"/>
          </p:cNvPicPr>
          <p:nvPr>
            <p:ph type="pic" sz="quarter" idx="13"/>
          </p:nvPr>
        </p:nvPicPr>
        <p:blipFill>
          <a:blip r:embed="rId2"/>
          <a:srcRect t="12490" b="12490"/>
          <a:stretch>
            <a:fillRect/>
          </a:stretch>
        </p:blipFill>
        <p:spPr/>
      </p:pic>
      <p:sp>
        <p:nvSpPr>
          <p:cNvPr id="4" name="Szöveg helye 3">
            <a:extLst>
              <a:ext uri="{FF2B5EF4-FFF2-40B4-BE49-F238E27FC236}">
                <a16:creationId xmlns:a16="http://schemas.microsoft.com/office/drawing/2014/main" id="{D575467B-8DDE-7059-2B93-81F6A9F7FD2C}"/>
              </a:ext>
            </a:extLst>
          </p:cNvPr>
          <p:cNvSpPr>
            <a:spLocks noGrp="1"/>
          </p:cNvSpPr>
          <p:nvPr>
            <p:ph type="body" sz="half" idx="2"/>
          </p:nvPr>
        </p:nvSpPr>
        <p:spPr>
          <a:xfrm>
            <a:off x="244711" y="1483205"/>
            <a:ext cx="6098117" cy="5179191"/>
          </a:xfrm>
        </p:spPr>
        <p:txBody>
          <a:bodyPr>
            <a:normAutofit/>
          </a:bodyPr>
          <a:lstStyle/>
          <a:p>
            <a:pPr marL="285750" indent="-285750">
              <a:buFont typeface="Arial" panose="020B0604020202020204" pitchFamily="34" charset="0"/>
              <a:buChar char="•"/>
            </a:pPr>
            <a:r>
              <a:rPr lang="hu-HU" sz="2000" dirty="0" err="1"/>
              <a:t>If</a:t>
            </a:r>
            <a:r>
              <a:rPr lang="hu-HU" sz="2000" dirty="0"/>
              <a:t> </a:t>
            </a:r>
            <a:r>
              <a:rPr lang="hu-HU" sz="2000" dirty="0" err="1"/>
              <a:t>you</a:t>
            </a:r>
            <a:r>
              <a:rPr lang="hu-HU" sz="2000" dirty="0"/>
              <a:t> </a:t>
            </a:r>
            <a:r>
              <a:rPr lang="hu-HU" sz="2000" dirty="0" err="1"/>
              <a:t>have</a:t>
            </a:r>
            <a:r>
              <a:rPr lang="hu-HU" sz="2000" dirty="0"/>
              <a:t> a </a:t>
            </a:r>
            <a:r>
              <a:rPr lang="hu-HU" sz="2000" dirty="0" err="1"/>
              <a:t>subject</a:t>
            </a:r>
            <a:r>
              <a:rPr lang="hu-HU" sz="2000" dirty="0"/>
              <a:t> </a:t>
            </a:r>
            <a:r>
              <a:rPr lang="hu-HU" sz="2000" b="1" dirty="0" err="1"/>
              <a:t>competed</a:t>
            </a:r>
            <a:r>
              <a:rPr lang="hu-HU" sz="2000" b="1" dirty="0"/>
              <a:t> </a:t>
            </a:r>
            <a:r>
              <a:rPr lang="hu-HU" sz="2000" b="1" dirty="0" err="1"/>
              <a:t>during</a:t>
            </a:r>
            <a:r>
              <a:rPr lang="hu-HU" sz="2000" b="1" dirty="0"/>
              <a:t> </a:t>
            </a:r>
            <a:r>
              <a:rPr lang="hu-HU" sz="2000" b="1" dirty="0" err="1"/>
              <a:t>previous</a:t>
            </a:r>
            <a:r>
              <a:rPr lang="hu-HU" sz="2000" b="1" dirty="0"/>
              <a:t> </a:t>
            </a:r>
            <a:r>
              <a:rPr lang="hu-HU" sz="2000" b="1" dirty="0" err="1"/>
              <a:t>studies</a:t>
            </a:r>
            <a:r>
              <a:rPr lang="hu-HU" sz="2000" b="1" dirty="0"/>
              <a:t>, </a:t>
            </a:r>
            <a:r>
              <a:rPr lang="hu-HU" sz="2000" dirty="0"/>
              <a:t>and </a:t>
            </a:r>
            <a:r>
              <a:rPr lang="hu-HU" sz="2000" dirty="0" err="1"/>
              <a:t>you</a:t>
            </a:r>
            <a:r>
              <a:rPr lang="hu-HU" sz="2000" dirty="0"/>
              <a:t> </a:t>
            </a:r>
            <a:r>
              <a:rPr lang="hu-HU" sz="2000" dirty="0" err="1"/>
              <a:t>would</a:t>
            </a:r>
            <a:r>
              <a:rPr lang="hu-HU" sz="2000" dirty="0"/>
              <a:t> like </a:t>
            </a:r>
            <a:r>
              <a:rPr lang="hu-HU" sz="2000" dirty="0" err="1"/>
              <a:t>to</a:t>
            </a:r>
            <a:r>
              <a:rPr lang="hu-HU" sz="2000" dirty="0"/>
              <a:t> </a:t>
            </a:r>
            <a:r>
              <a:rPr lang="hu-HU" sz="2000" dirty="0" err="1"/>
              <a:t>get</a:t>
            </a:r>
            <a:r>
              <a:rPr lang="hu-HU" sz="2000" dirty="0"/>
              <a:t> </a:t>
            </a:r>
            <a:r>
              <a:rPr lang="hu-HU" sz="2000" dirty="0" err="1"/>
              <a:t>it</a:t>
            </a:r>
            <a:r>
              <a:rPr lang="hu-HU" sz="2000" dirty="0"/>
              <a:t> </a:t>
            </a:r>
            <a:r>
              <a:rPr lang="hu-HU" sz="2000" dirty="0" err="1"/>
              <a:t>recognized</a:t>
            </a:r>
            <a:r>
              <a:rPr lang="hu-HU" sz="2000" dirty="0"/>
              <a:t>, </a:t>
            </a:r>
            <a:r>
              <a:rPr lang="hu-HU" sz="2000" dirty="0" err="1"/>
              <a:t>the</a:t>
            </a:r>
            <a:r>
              <a:rPr lang="hu-HU" sz="2000" dirty="0"/>
              <a:t> </a:t>
            </a:r>
            <a:r>
              <a:rPr lang="hu-HU" sz="2000" dirty="0" err="1"/>
              <a:t>process</a:t>
            </a:r>
            <a:r>
              <a:rPr lang="hu-HU" sz="2000" dirty="0"/>
              <a:t> is </a:t>
            </a:r>
            <a:r>
              <a:rPr lang="hu-HU" sz="2000" dirty="0" err="1"/>
              <a:t>the</a:t>
            </a:r>
            <a:r>
              <a:rPr lang="hu-HU" sz="2000" dirty="0"/>
              <a:t> </a:t>
            </a:r>
            <a:r>
              <a:rPr lang="hu-HU" sz="2000" dirty="0" err="1"/>
              <a:t>following</a:t>
            </a:r>
            <a:r>
              <a:rPr lang="hu-HU" sz="2000" dirty="0"/>
              <a:t>:</a:t>
            </a:r>
          </a:p>
          <a:p>
            <a:pPr marL="285750" indent="-285750">
              <a:buFont typeface="Arial" panose="020B0604020202020204" pitchFamily="34" charset="0"/>
              <a:buChar char="•"/>
            </a:pPr>
            <a:r>
              <a:rPr lang="hu-HU" sz="2000" dirty="0"/>
              <a:t>You </a:t>
            </a:r>
            <a:r>
              <a:rPr lang="hu-HU" sz="2000" dirty="0" err="1"/>
              <a:t>have</a:t>
            </a:r>
            <a:r>
              <a:rPr lang="hu-HU" sz="2000" dirty="0"/>
              <a:t> </a:t>
            </a:r>
            <a:r>
              <a:rPr lang="hu-HU" sz="2000" dirty="0" err="1"/>
              <a:t>to</a:t>
            </a:r>
            <a:r>
              <a:rPr lang="hu-HU" sz="2000" dirty="0"/>
              <a:t> </a:t>
            </a:r>
            <a:r>
              <a:rPr lang="hu-HU" sz="2000" dirty="0" err="1"/>
              <a:t>submit</a:t>
            </a:r>
            <a:r>
              <a:rPr lang="hu-HU" sz="2000" dirty="0"/>
              <a:t> a </a:t>
            </a:r>
            <a:r>
              <a:rPr lang="hu-HU" sz="2000" dirty="0" err="1"/>
              <a:t>request</a:t>
            </a:r>
            <a:r>
              <a:rPr lang="hu-HU" sz="2000" dirty="0"/>
              <a:t> in </a:t>
            </a:r>
            <a:r>
              <a:rPr lang="hu-HU" sz="2000" dirty="0" err="1"/>
              <a:t>Neptun</a:t>
            </a:r>
            <a:r>
              <a:rPr lang="hu-HU" sz="2000" dirty="0"/>
              <a:t>.</a:t>
            </a:r>
          </a:p>
          <a:p>
            <a:pPr marL="285750" indent="-285750">
              <a:buFont typeface="Arial" panose="020B0604020202020204" pitchFamily="34" charset="0"/>
              <a:buChar char="•"/>
            </a:pPr>
            <a:r>
              <a:rPr lang="en-US" sz="2000" dirty="0" err="1"/>
              <a:t>Choos</a:t>
            </a:r>
            <a:r>
              <a:rPr lang="hu-HU" sz="2000" dirty="0"/>
              <a:t>e</a:t>
            </a:r>
            <a:r>
              <a:rPr lang="en-US" sz="2000" dirty="0"/>
              <a:t> </a:t>
            </a:r>
            <a:r>
              <a:rPr lang="en-US" sz="2000" b="1" dirty="0"/>
              <a:t>”Studies” menu</a:t>
            </a:r>
            <a:r>
              <a:rPr lang="en-US" sz="2000" dirty="0"/>
              <a:t>, then </a:t>
            </a:r>
            <a:r>
              <a:rPr lang="en-US" sz="2000" b="1" dirty="0"/>
              <a:t>Curriculum. </a:t>
            </a:r>
          </a:p>
          <a:p>
            <a:pPr marL="285750" indent="-285750">
              <a:buFont typeface="Arial" panose="020B0604020202020204" pitchFamily="34" charset="0"/>
              <a:buChar char="•"/>
            </a:pPr>
            <a:r>
              <a:rPr lang="en-US" sz="2000" dirty="0"/>
              <a:t>The right curriculum has to be chosen, then choose ”list subjects”. At the end of the row, click on +, and choose submitting request</a:t>
            </a:r>
            <a:r>
              <a:rPr lang="hu-HU" sz="2000" dirty="0"/>
              <a:t>.</a:t>
            </a:r>
          </a:p>
          <a:p>
            <a:pPr marL="285750" indent="-285750">
              <a:buFont typeface="Arial" panose="020B0604020202020204" pitchFamily="34" charset="0"/>
              <a:buChar char="•"/>
            </a:pPr>
            <a:r>
              <a:rPr lang="hu-HU" sz="2000" dirty="0"/>
              <a:t>F</a:t>
            </a:r>
            <a:r>
              <a:rPr lang="en-US" sz="2000" dirty="0"/>
              <a:t>or </a:t>
            </a:r>
            <a:r>
              <a:rPr lang="en-US" sz="2000" b="1" dirty="0"/>
              <a:t>students transferred from another HEI</a:t>
            </a:r>
            <a:r>
              <a:rPr lang="en-US" sz="2000" dirty="0"/>
              <a:t>, or former graduated students  of another HEI : 3.000 HUF/subject;</a:t>
            </a:r>
          </a:p>
          <a:p>
            <a:pPr marL="285750" indent="-285750">
              <a:buFont typeface="Arial" panose="020B0604020202020204" pitchFamily="34" charset="0"/>
              <a:buChar char="•"/>
            </a:pPr>
            <a:r>
              <a:rPr lang="en-US" sz="2000" dirty="0"/>
              <a:t> </a:t>
            </a:r>
            <a:r>
              <a:rPr lang="hu-HU" sz="2000" dirty="0"/>
              <a:t>for </a:t>
            </a:r>
            <a:r>
              <a:rPr lang="hu-HU" sz="2000" b="1" dirty="0" err="1"/>
              <a:t>former</a:t>
            </a:r>
            <a:r>
              <a:rPr lang="hu-HU" sz="2000" b="1" dirty="0"/>
              <a:t> </a:t>
            </a:r>
            <a:r>
              <a:rPr lang="hu-HU" sz="2000" b="1" dirty="0" err="1"/>
              <a:t>students</a:t>
            </a:r>
            <a:r>
              <a:rPr lang="hu-HU" sz="2000" b="1" dirty="0"/>
              <a:t> of MATE</a:t>
            </a:r>
            <a:r>
              <a:rPr lang="hu-HU" sz="2000" dirty="0"/>
              <a:t>: free of </a:t>
            </a:r>
            <a:r>
              <a:rPr lang="hu-HU" sz="2000" dirty="0" err="1"/>
              <a:t>charge</a:t>
            </a:r>
            <a:endParaRPr lang="en-US" sz="2000" dirty="0"/>
          </a:p>
          <a:p>
            <a:pPr marL="285750" indent="-285750">
              <a:buFont typeface="Arial" panose="020B0604020202020204" pitchFamily="34" charset="0"/>
              <a:buChar char="•"/>
            </a:pPr>
            <a:r>
              <a:rPr lang="en-US" sz="2000" dirty="0"/>
              <a:t>The fee is transcribed after decision</a:t>
            </a:r>
            <a:r>
              <a:rPr lang="hu-HU" sz="2000" dirty="0"/>
              <a:t>.</a:t>
            </a:r>
          </a:p>
          <a:p>
            <a:pPr marL="285750" indent="-285750">
              <a:buFont typeface="Arial" panose="020B0604020202020204" pitchFamily="34" charset="0"/>
              <a:buChar char="•"/>
            </a:pPr>
            <a:r>
              <a:rPr lang="hu-HU" sz="1400" b="1" dirty="0"/>
              <a:t>HEI</a:t>
            </a:r>
            <a:r>
              <a:rPr lang="hu-HU" sz="1400" dirty="0"/>
              <a:t>: </a:t>
            </a:r>
            <a:r>
              <a:rPr lang="hu-HU" sz="1400" dirty="0" err="1"/>
              <a:t>Higher</a:t>
            </a:r>
            <a:r>
              <a:rPr lang="hu-HU" sz="1400" dirty="0"/>
              <a:t> </a:t>
            </a:r>
            <a:r>
              <a:rPr lang="hu-HU" sz="1400" dirty="0" err="1"/>
              <a:t>Educational</a:t>
            </a:r>
            <a:r>
              <a:rPr lang="hu-HU" sz="1400" dirty="0"/>
              <a:t> Institute</a:t>
            </a:r>
          </a:p>
          <a:p>
            <a:pPr algn="l"/>
            <a:endParaRPr lang="en-US" sz="1800" b="0" i="0" dirty="0">
              <a:solidFill>
                <a:srgbClr val="000000"/>
              </a:solidFill>
              <a:effectLst/>
              <a:latin typeface="Lucida Grande"/>
            </a:endParaRPr>
          </a:p>
          <a:p>
            <a:endParaRPr lang="hu-HU" sz="1800" dirty="0"/>
          </a:p>
        </p:txBody>
      </p:sp>
      <p:sp>
        <p:nvSpPr>
          <p:cNvPr id="2" name="Dia számának helye 1">
            <a:extLst>
              <a:ext uri="{FF2B5EF4-FFF2-40B4-BE49-F238E27FC236}">
                <a16:creationId xmlns:a16="http://schemas.microsoft.com/office/drawing/2014/main" id="{5020BE44-C352-5460-E3F2-3D61E786F99A}"/>
              </a:ext>
            </a:extLst>
          </p:cNvPr>
          <p:cNvSpPr>
            <a:spLocks noGrp="1"/>
          </p:cNvSpPr>
          <p:nvPr>
            <p:ph type="sldNum" sz="quarter" idx="12"/>
          </p:nvPr>
        </p:nvSpPr>
        <p:spPr>
          <a:xfrm>
            <a:off x="6046790" y="6171797"/>
            <a:ext cx="1062155" cy="490599"/>
          </a:xfrm>
        </p:spPr>
        <p:txBody>
          <a:bodyPr/>
          <a:lstStyle/>
          <a:p>
            <a:fld id="{D57F1E4F-1CFF-5643-939E-217C01CDF565}" type="slidenum">
              <a:rPr lang="en-US" b="1" smtClean="0">
                <a:solidFill>
                  <a:srgbClr val="92D050"/>
                </a:solidFill>
                <a:effectLst>
                  <a:outerShdw blurRad="38100" dist="38100" dir="2700000" algn="tl">
                    <a:srgbClr val="000000">
                      <a:alpha val="43137"/>
                    </a:srgbClr>
                  </a:outerShdw>
                </a:effectLst>
              </a:rPr>
              <a:pPr/>
              <a:t>16</a:t>
            </a:fld>
            <a:endParaRPr lang="en-US" b="1" dirty="0">
              <a:solidFill>
                <a:srgbClr val="92D050"/>
              </a:solidFill>
              <a:effectLst>
                <a:outerShdw blurRad="38100" dist="38100" dir="2700000" algn="tl">
                  <a:srgbClr val="000000">
                    <a:alpha val="43137"/>
                  </a:srgbClr>
                </a:outerShdw>
              </a:effectLst>
            </a:endParaRPr>
          </a:p>
        </p:txBody>
      </p:sp>
      <p:sp>
        <p:nvSpPr>
          <p:cNvPr id="7" name="Téglalap 6">
            <a:extLst>
              <a:ext uri="{FF2B5EF4-FFF2-40B4-BE49-F238E27FC236}">
                <a16:creationId xmlns:a16="http://schemas.microsoft.com/office/drawing/2014/main" id="{B884913D-934A-3698-0CCC-7620EC929660}"/>
              </a:ext>
            </a:extLst>
          </p:cNvPr>
          <p:cNvSpPr/>
          <p:nvPr/>
        </p:nvSpPr>
        <p:spPr>
          <a:xfrm>
            <a:off x="1298714" y="324203"/>
            <a:ext cx="5279154" cy="1088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b="1" dirty="0" err="1">
                <a:solidFill>
                  <a:schemeClr val="tx1"/>
                </a:solidFill>
              </a:rPr>
              <a:t>Subject</a:t>
            </a:r>
            <a:r>
              <a:rPr lang="hu-HU" sz="2400" b="1" dirty="0"/>
              <a:t>  </a:t>
            </a:r>
            <a:r>
              <a:rPr lang="hu-HU" sz="3600" b="1" dirty="0" err="1">
                <a:solidFill>
                  <a:schemeClr val="tx1"/>
                </a:solidFill>
              </a:rPr>
              <a:t>recognition</a:t>
            </a:r>
            <a:r>
              <a:rPr lang="hu-HU" sz="2400" b="1" dirty="0"/>
              <a:t> </a:t>
            </a:r>
            <a:r>
              <a:rPr lang="hu-HU" sz="3600" b="1" dirty="0" err="1">
                <a:solidFill>
                  <a:schemeClr val="tx1"/>
                </a:solidFill>
              </a:rPr>
              <a:t>process</a:t>
            </a:r>
            <a:endParaRPr lang="hu-HU" sz="3600" b="1" dirty="0">
              <a:solidFill>
                <a:schemeClr val="tx1"/>
              </a:solidFill>
            </a:endParaRPr>
          </a:p>
        </p:txBody>
      </p:sp>
      <p:pic>
        <p:nvPicPr>
          <p:cNvPr id="6" name="Kép 5">
            <a:extLst>
              <a:ext uri="{FF2B5EF4-FFF2-40B4-BE49-F238E27FC236}">
                <a16:creationId xmlns:a16="http://schemas.microsoft.com/office/drawing/2014/main" id="{A66431AF-EE4C-46D3-800A-7D78A18F2CF9}"/>
              </a:ext>
            </a:extLst>
          </p:cNvPr>
          <p:cNvPicPr>
            <a:picLocks noChangeAspect="1"/>
          </p:cNvPicPr>
          <p:nvPr/>
        </p:nvPicPr>
        <p:blipFill>
          <a:blip r:embed="rId3"/>
          <a:stretch>
            <a:fillRect/>
          </a:stretch>
        </p:blipFill>
        <p:spPr>
          <a:xfrm>
            <a:off x="10042480" y="0"/>
            <a:ext cx="2200847" cy="1243692"/>
          </a:xfrm>
          <a:prstGeom prst="rect">
            <a:avLst/>
          </a:prstGeom>
        </p:spPr>
      </p:pic>
    </p:spTree>
    <p:extLst>
      <p:ext uri="{BB962C8B-B14F-4D97-AF65-F5344CB8AC3E}">
        <p14:creationId xmlns:p14="http://schemas.microsoft.com/office/powerpoint/2010/main" val="3842763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helye 4">
            <a:extLst>
              <a:ext uri="{FF2B5EF4-FFF2-40B4-BE49-F238E27FC236}">
                <a16:creationId xmlns:a16="http://schemas.microsoft.com/office/drawing/2014/main" id="{88392D42-DE18-8939-701F-DBDF50A80FCE}"/>
              </a:ext>
            </a:extLst>
          </p:cNvPr>
          <p:cNvPicPr>
            <a:picLocks noGrp="1" noChangeAspect="1"/>
          </p:cNvPicPr>
          <p:nvPr>
            <p:ph type="pic" sz="quarter" idx="13"/>
          </p:nvPr>
        </p:nvPicPr>
        <p:blipFill>
          <a:blip r:embed="rId2"/>
          <a:srcRect t="12486" b="12486"/>
          <a:stretch>
            <a:fillRect/>
          </a:stretch>
        </p:blipFill>
        <p:spPr/>
      </p:pic>
      <p:sp>
        <p:nvSpPr>
          <p:cNvPr id="4" name="Szöveg helye 3">
            <a:extLst>
              <a:ext uri="{FF2B5EF4-FFF2-40B4-BE49-F238E27FC236}">
                <a16:creationId xmlns:a16="http://schemas.microsoft.com/office/drawing/2014/main" id="{A4632140-3FAB-8701-8A25-8C7283B3FE76}"/>
              </a:ext>
            </a:extLst>
          </p:cNvPr>
          <p:cNvSpPr>
            <a:spLocks noGrp="1"/>
          </p:cNvSpPr>
          <p:nvPr>
            <p:ph type="body" sz="half" idx="2"/>
          </p:nvPr>
        </p:nvSpPr>
        <p:spPr>
          <a:xfrm>
            <a:off x="564811" y="1627005"/>
            <a:ext cx="5288478" cy="5230995"/>
          </a:xfrm>
        </p:spPr>
        <p:txBody>
          <a:bodyPr>
            <a:normAutofit fontScale="32500" lnSpcReduction="20000"/>
          </a:bodyPr>
          <a:lstStyle/>
          <a:p>
            <a:endParaRPr lang="hu-HU" sz="1800" dirty="0"/>
          </a:p>
          <a:p>
            <a:r>
              <a:rPr lang="en-US" sz="4000" b="1" dirty="0">
                <a:solidFill>
                  <a:schemeClr val="accent1">
                    <a:lumMod val="75000"/>
                  </a:schemeClr>
                </a:solidFill>
              </a:rPr>
              <a:t>3.2. Forms of subject assessment</a:t>
            </a:r>
            <a:r>
              <a:rPr lang="hu-HU" sz="4000" b="1" dirty="0">
                <a:solidFill>
                  <a:schemeClr val="accent1">
                    <a:lumMod val="75000"/>
                  </a:schemeClr>
                </a:solidFill>
              </a:rPr>
              <a:t>  </a:t>
            </a:r>
            <a:r>
              <a:rPr lang="en-US" sz="4000" b="1" dirty="0">
                <a:solidFill>
                  <a:schemeClr val="accent1">
                    <a:lumMod val="75000"/>
                  </a:schemeClr>
                </a:solidFill>
              </a:rPr>
              <a:t>3.2.1. Signature, end-of-semester signature</a:t>
            </a:r>
            <a:r>
              <a:rPr lang="hu-HU" sz="4000" b="1" dirty="0">
                <a:solidFill>
                  <a:schemeClr val="accent1">
                    <a:lumMod val="75000"/>
                  </a:schemeClr>
                </a:solidFill>
              </a:rPr>
              <a:t> </a:t>
            </a:r>
            <a:r>
              <a:rPr lang="hu-HU" sz="4000" b="1" dirty="0" err="1">
                <a:solidFill>
                  <a:schemeClr val="accent1">
                    <a:lumMod val="75000"/>
                  </a:schemeClr>
                </a:solidFill>
              </a:rPr>
              <a:t>Section</a:t>
            </a:r>
            <a:r>
              <a:rPr lang="hu-HU" sz="4000" b="1" dirty="0">
                <a:solidFill>
                  <a:schemeClr val="accent1">
                    <a:lumMod val="75000"/>
                  </a:schemeClr>
                </a:solidFill>
              </a:rPr>
              <a:t> 47  (47.§)   PAGE 57</a:t>
            </a:r>
            <a:endParaRPr lang="hu-HU" sz="4000" b="1" dirty="0"/>
          </a:p>
          <a:p>
            <a:pPr algn="just"/>
            <a:r>
              <a:rPr lang="hu-HU" sz="4000" dirty="0"/>
              <a:t>(1) </a:t>
            </a:r>
            <a:r>
              <a:rPr lang="en-US" sz="4000" dirty="0"/>
              <a:t>The </a:t>
            </a:r>
            <a:r>
              <a:rPr lang="en-US" sz="4000" b="1" dirty="0"/>
              <a:t>end-of-semester signature </a:t>
            </a:r>
            <a:r>
              <a:rPr lang="en-US" sz="4000" dirty="0"/>
              <a:t>is a recognition of the fulfilment of the study requirements</a:t>
            </a:r>
            <a:r>
              <a:rPr lang="hu-HU" sz="4000" dirty="0"/>
              <a:t>  </a:t>
            </a:r>
            <a:r>
              <a:rPr lang="en-US" sz="4000" dirty="0"/>
              <a:t>of the given subject during the semester, and in case of a subject to be completed by another</a:t>
            </a:r>
            <a:r>
              <a:rPr lang="hu-HU" sz="4000" dirty="0"/>
              <a:t> </a:t>
            </a:r>
            <a:r>
              <a:rPr lang="en-US" sz="4000" dirty="0"/>
              <a:t>assessment method, it is one of the conditions for registering for the examination. The</a:t>
            </a:r>
            <a:r>
              <a:rPr lang="hu-HU" sz="4000" dirty="0"/>
              <a:t> </a:t>
            </a:r>
            <a:r>
              <a:rPr lang="en-US" sz="4000" dirty="0"/>
              <a:t>conditions for obtaining the signature must be defined in the study requirements for the</a:t>
            </a:r>
            <a:r>
              <a:rPr lang="hu-HU" sz="4000" dirty="0"/>
              <a:t> </a:t>
            </a:r>
            <a:r>
              <a:rPr lang="en-US" sz="4000" dirty="0"/>
              <a:t>subject by the subject leader, including the conditions for rejecting it and for the repeated</a:t>
            </a:r>
            <a:r>
              <a:rPr lang="hu-HU" sz="4000" dirty="0"/>
              <a:t> </a:t>
            </a:r>
            <a:r>
              <a:rPr lang="hu-HU" sz="4000" dirty="0" err="1"/>
              <a:t>attempt</a:t>
            </a:r>
            <a:r>
              <a:rPr lang="hu-HU" sz="4000" dirty="0"/>
              <a:t> </a:t>
            </a:r>
            <a:r>
              <a:rPr lang="hu-HU" sz="4000" dirty="0" err="1"/>
              <a:t>to</a:t>
            </a:r>
            <a:r>
              <a:rPr lang="hu-HU" sz="4000" dirty="0"/>
              <a:t> </a:t>
            </a:r>
            <a:r>
              <a:rPr lang="hu-HU" sz="4000" dirty="0" err="1"/>
              <a:t>obtain</a:t>
            </a:r>
            <a:r>
              <a:rPr lang="hu-HU" sz="4000" dirty="0"/>
              <a:t> </a:t>
            </a:r>
            <a:r>
              <a:rPr lang="hu-HU" sz="4000" dirty="0" err="1"/>
              <a:t>it</a:t>
            </a:r>
            <a:r>
              <a:rPr lang="hu-HU" sz="4000" dirty="0"/>
              <a:t>.</a:t>
            </a:r>
            <a:endParaRPr lang="hu-HU" sz="3500" dirty="0"/>
          </a:p>
          <a:p>
            <a:r>
              <a:rPr lang="hu-HU" sz="4000" b="1" dirty="0">
                <a:solidFill>
                  <a:schemeClr val="accent1">
                    <a:lumMod val="75000"/>
                  </a:schemeClr>
                </a:solidFill>
              </a:rPr>
              <a:t>2. </a:t>
            </a:r>
            <a:r>
              <a:rPr lang="hu-HU" sz="4000" b="1" dirty="0" err="1">
                <a:solidFill>
                  <a:schemeClr val="accent1">
                    <a:lumMod val="75000"/>
                  </a:schemeClr>
                </a:solidFill>
              </a:rPr>
              <a:t>Participation</a:t>
            </a:r>
            <a:r>
              <a:rPr lang="hu-HU" sz="4000" b="1" dirty="0">
                <a:solidFill>
                  <a:schemeClr val="accent1">
                    <a:lumMod val="75000"/>
                  </a:schemeClr>
                </a:solidFill>
              </a:rPr>
              <a:t> in </a:t>
            </a:r>
            <a:r>
              <a:rPr lang="hu-HU" sz="4000" b="1" dirty="0" err="1">
                <a:solidFill>
                  <a:schemeClr val="accent1">
                    <a:lumMod val="75000"/>
                  </a:schemeClr>
                </a:solidFill>
              </a:rPr>
              <a:t>classes</a:t>
            </a:r>
            <a:r>
              <a:rPr lang="hu-HU" sz="4000" b="1" dirty="0">
                <a:solidFill>
                  <a:schemeClr val="accent1">
                    <a:lumMod val="75000"/>
                  </a:schemeClr>
                </a:solidFill>
              </a:rPr>
              <a:t>  </a:t>
            </a:r>
            <a:r>
              <a:rPr lang="hu-HU" sz="4000" b="1" dirty="0" err="1">
                <a:solidFill>
                  <a:schemeClr val="accent1">
                    <a:lumMod val="75000"/>
                  </a:schemeClr>
                </a:solidFill>
              </a:rPr>
              <a:t>Section</a:t>
            </a:r>
            <a:r>
              <a:rPr lang="hu-HU" sz="4000" b="1" dirty="0">
                <a:solidFill>
                  <a:schemeClr val="accent1">
                    <a:lumMod val="75000"/>
                  </a:schemeClr>
                </a:solidFill>
              </a:rPr>
              <a:t> 45 (45. §) PAGE 55</a:t>
            </a:r>
          </a:p>
          <a:p>
            <a:pPr algn="just"/>
            <a:r>
              <a:rPr lang="hu-HU" sz="3500" b="1" dirty="0"/>
              <a:t>(1) </a:t>
            </a:r>
            <a:r>
              <a:rPr lang="en-US" sz="3500" b="1" dirty="0"/>
              <a:t>Lecture attendance </a:t>
            </a:r>
            <a:r>
              <a:rPr lang="en-US" sz="3500" dirty="0"/>
              <a:t>is an integral part of the learning process but </a:t>
            </a:r>
            <a:r>
              <a:rPr lang="en-US" sz="3500" b="1" dirty="0"/>
              <a:t>students</a:t>
            </a:r>
            <a:r>
              <a:rPr lang="en-US" sz="3500" dirty="0"/>
              <a:t> </a:t>
            </a:r>
            <a:r>
              <a:rPr lang="en-US" sz="3500" b="1" dirty="0"/>
              <a:t>cannot be required</a:t>
            </a:r>
            <a:r>
              <a:rPr lang="hu-HU" sz="3500" b="1" dirty="0"/>
              <a:t> </a:t>
            </a:r>
            <a:r>
              <a:rPr lang="en-US" sz="3500" b="1" dirty="0"/>
              <a:t>to attend </a:t>
            </a:r>
            <a:r>
              <a:rPr lang="en-US" sz="3500" dirty="0"/>
              <a:t>lectures by administrative means</a:t>
            </a:r>
            <a:r>
              <a:rPr lang="hu-HU" sz="3500" dirty="0"/>
              <a:t>.</a:t>
            </a:r>
          </a:p>
          <a:p>
            <a:pPr algn="just"/>
            <a:r>
              <a:rPr lang="en-US" sz="3500" dirty="0"/>
              <a:t>(2)</a:t>
            </a:r>
            <a:r>
              <a:rPr lang="en-US" sz="3500" b="1" dirty="0"/>
              <a:t>Participation and fulfilment of practical requirements in practices</a:t>
            </a:r>
            <a:r>
              <a:rPr lang="en-US" sz="3500" dirty="0"/>
              <a:t>, seminars, laboratory</a:t>
            </a:r>
            <a:r>
              <a:rPr lang="hu-HU" sz="3500" dirty="0"/>
              <a:t>  </a:t>
            </a:r>
            <a:r>
              <a:rPr lang="en-US" sz="3500" dirty="0"/>
              <a:t>practices, field practices (study visit, workshop) </a:t>
            </a:r>
            <a:r>
              <a:rPr lang="en-US" sz="3500" b="1" dirty="0"/>
              <a:t>are mandatory. </a:t>
            </a:r>
            <a:endParaRPr lang="hu-HU" sz="3500" b="1" dirty="0"/>
          </a:p>
          <a:p>
            <a:pPr algn="just"/>
            <a:r>
              <a:rPr lang="hu-HU" sz="3500" dirty="0"/>
              <a:t>(3)</a:t>
            </a:r>
            <a:r>
              <a:rPr lang="en-US" sz="3500" dirty="0"/>
              <a:t>The permissible </a:t>
            </a:r>
            <a:r>
              <a:rPr lang="en-US" sz="3500" b="1" dirty="0"/>
              <a:t>extent of absence </a:t>
            </a:r>
            <a:r>
              <a:rPr lang="en-US" sz="3500" dirty="0"/>
              <a:t>from the types of lessons referred to in paragraph (2),</a:t>
            </a:r>
            <a:r>
              <a:rPr lang="hu-HU" sz="3500" dirty="0"/>
              <a:t> </a:t>
            </a:r>
            <a:r>
              <a:rPr lang="en-US" sz="3500" dirty="0"/>
              <a:t>regardless of whether justified or not, is one quarter of the classes of the given subject in</a:t>
            </a:r>
            <a:r>
              <a:rPr lang="hu-HU" sz="3500" dirty="0"/>
              <a:t> </a:t>
            </a:r>
            <a:r>
              <a:rPr lang="en-US" sz="3500" dirty="0"/>
              <a:t>full-time work schedule, rounded to the nearest whole number according to the rounding</a:t>
            </a:r>
            <a:r>
              <a:rPr lang="hu-HU" sz="3500" dirty="0"/>
              <a:t> </a:t>
            </a:r>
            <a:r>
              <a:rPr lang="en-US" sz="3500" dirty="0"/>
              <a:t>rules; in case of correspondence work schedule, it is one third of practical classes, seminars,</a:t>
            </a:r>
            <a:r>
              <a:rPr lang="hu-HU" sz="3500" dirty="0"/>
              <a:t> f</a:t>
            </a:r>
            <a:r>
              <a:rPr lang="en-US" sz="3500" dirty="0" err="1"/>
              <a:t>ield</a:t>
            </a:r>
            <a:r>
              <a:rPr lang="en-US" sz="3500" dirty="0"/>
              <a:t> practice classes, laboratory classes. </a:t>
            </a:r>
            <a:r>
              <a:rPr lang="en-US" sz="3500" b="1" dirty="0"/>
              <a:t>If the absence rate exceeds this, the subject leader</a:t>
            </a:r>
            <a:r>
              <a:rPr lang="hu-HU" sz="3500" b="1" dirty="0"/>
              <a:t> </a:t>
            </a:r>
            <a:r>
              <a:rPr lang="en-US" sz="3500" b="1" dirty="0"/>
              <a:t>shall refuse to sign the semester. </a:t>
            </a:r>
            <a:endParaRPr lang="hu-HU" sz="3500" b="1" dirty="0"/>
          </a:p>
          <a:p>
            <a:endParaRPr lang="hu-HU" sz="1100" dirty="0"/>
          </a:p>
          <a:p>
            <a:endParaRPr lang="hu-HU" sz="700" dirty="0"/>
          </a:p>
        </p:txBody>
      </p:sp>
      <p:sp>
        <p:nvSpPr>
          <p:cNvPr id="2" name="Dia számának helye 1">
            <a:extLst>
              <a:ext uri="{FF2B5EF4-FFF2-40B4-BE49-F238E27FC236}">
                <a16:creationId xmlns:a16="http://schemas.microsoft.com/office/drawing/2014/main" id="{5604C657-810D-34EF-9F66-F7FB75007FD4}"/>
              </a:ext>
            </a:extLst>
          </p:cNvPr>
          <p:cNvSpPr>
            <a:spLocks noGrp="1"/>
          </p:cNvSpPr>
          <p:nvPr>
            <p:ph type="sldNum" sz="quarter" idx="12"/>
          </p:nvPr>
        </p:nvSpPr>
        <p:spPr>
          <a:xfrm>
            <a:off x="5853289" y="6367401"/>
            <a:ext cx="1062155" cy="490599"/>
          </a:xfrm>
        </p:spPr>
        <p:txBody>
          <a:bodyPr/>
          <a:lstStyle/>
          <a:p>
            <a:fld id="{D57F1E4F-1CFF-5643-939E-217C01CDF565}" type="slidenum">
              <a:rPr lang="en-US" b="1" smtClean="0">
                <a:effectLst>
                  <a:outerShdw blurRad="38100" dist="38100" dir="2700000" algn="tl">
                    <a:srgbClr val="000000">
                      <a:alpha val="43137"/>
                    </a:srgbClr>
                  </a:outerShdw>
                </a:effectLst>
              </a:rPr>
              <a:pPr/>
              <a:t>17</a:t>
            </a:fld>
            <a:endParaRPr lang="en-US" b="1" dirty="0">
              <a:effectLst>
                <a:outerShdw blurRad="38100" dist="38100" dir="2700000" algn="tl">
                  <a:srgbClr val="000000">
                    <a:alpha val="43137"/>
                  </a:srgbClr>
                </a:outerShdw>
              </a:effectLst>
            </a:endParaRPr>
          </a:p>
        </p:txBody>
      </p:sp>
      <p:sp>
        <p:nvSpPr>
          <p:cNvPr id="7" name="Téglalap 6">
            <a:extLst>
              <a:ext uri="{FF2B5EF4-FFF2-40B4-BE49-F238E27FC236}">
                <a16:creationId xmlns:a16="http://schemas.microsoft.com/office/drawing/2014/main" id="{B2CAB18B-E2AA-5025-D136-54653CD5F409}"/>
              </a:ext>
            </a:extLst>
          </p:cNvPr>
          <p:cNvSpPr/>
          <p:nvPr/>
        </p:nvSpPr>
        <p:spPr>
          <a:xfrm>
            <a:off x="112955" y="152400"/>
            <a:ext cx="6456218" cy="1248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err="1">
                <a:solidFill>
                  <a:schemeClr val="tx1"/>
                </a:solidFill>
              </a:rPr>
              <a:t>Forms</a:t>
            </a:r>
            <a:r>
              <a:rPr lang="hu-HU" dirty="0">
                <a:solidFill>
                  <a:schemeClr val="tx1"/>
                </a:solidFill>
              </a:rPr>
              <a:t> of </a:t>
            </a:r>
            <a:r>
              <a:rPr lang="hu-HU" sz="2400" b="1" dirty="0" err="1">
                <a:solidFill>
                  <a:schemeClr val="tx1"/>
                </a:solidFill>
              </a:rPr>
              <a:t>subject</a:t>
            </a:r>
            <a:r>
              <a:rPr lang="hu-HU" sz="2400" b="1" dirty="0">
                <a:solidFill>
                  <a:schemeClr val="tx1"/>
                </a:solidFill>
              </a:rPr>
              <a:t> </a:t>
            </a:r>
            <a:r>
              <a:rPr lang="hu-HU" sz="2400" b="1" dirty="0" err="1">
                <a:solidFill>
                  <a:schemeClr val="tx1"/>
                </a:solidFill>
              </a:rPr>
              <a:t>assessment</a:t>
            </a:r>
            <a:r>
              <a:rPr lang="hu-HU" sz="2000" dirty="0">
                <a:solidFill>
                  <a:schemeClr val="tx1"/>
                </a:solidFill>
              </a:rPr>
              <a:t>, </a:t>
            </a:r>
            <a:r>
              <a:rPr lang="hu-HU" sz="2400" b="1" dirty="0" err="1">
                <a:solidFill>
                  <a:schemeClr val="tx1"/>
                </a:solidFill>
              </a:rPr>
              <a:t>participation</a:t>
            </a:r>
            <a:r>
              <a:rPr lang="hu-HU" sz="2400" b="1" dirty="0">
                <a:solidFill>
                  <a:schemeClr val="tx1"/>
                </a:solidFill>
              </a:rPr>
              <a:t> in </a:t>
            </a:r>
            <a:r>
              <a:rPr lang="hu-HU" sz="2400" b="1" dirty="0" err="1">
                <a:solidFill>
                  <a:schemeClr val="tx1"/>
                </a:solidFill>
              </a:rPr>
              <a:t>classes</a:t>
            </a:r>
            <a:r>
              <a:rPr lang="hu-HU" sz="2000" dirty="0">
                <a:solidFill>
                  <a:schemeClr val="tx1"/>
                </a:solidFill>
              </a:rPr>
              <a:t> </a:t>
            </a:r>
            <a:r>
              <a:rPr lang="hu-HU" dirty="0">
                <a:solidFill>
                  <a:schemeClr val="tx1"/>
                </a:solidFill>
              </a:rPr>
              <a:t>–  </a:t>
            </a:r>
            <a:r>
              <a:rPr lang="hu-HU" dirty="0" err="1">
                <a:solidFill>
                  <a:schemeClr val="tx1"/>
                </a:solidFill>
              </a:rPr>
              <a:t>extract</a:t>
            </a:r>
            <a:br>
              <a:rPr lang="hu-HU" dirty="0">
                <a:solidFill>
                  <a:schemeClr val="tx1"/>
                </a:solidFill>
              </a:rPr>
            </a:br>
            <a:r>
              <a:rPr lang="hu-HU" dirty="0" err="1">
                <a:solidFill>
                  <a:schemeClr val="tx1"/>
                </a:solidFill>
              </a:rPr>
              <a:t>Please</a:t>
            </a:r>
            <a:r>
              <a:rPr lang="hu-HU" dirty="0">
                <a:solidFill>
                  <a:schemeClr val="tx1"/>
                </a:solidFill>
              </a:rPr>
              <a:t> </a:t>
            </a:r>
            <a:r>
              <a:rPr lang="hu-HU" dirty="0" err="1">
                <a:solidFill>
                  <a:schemeClr val="tx1"/>
                </a:solidFill>
              </a:rPr>
              <a:t>read</a:t>
            </a:r>
            <a:r>
              <a:rPr lang="hu-HU" dirty="0">
                <a:solidFill>
                  <a:schemeClr val="tx1"/>
                </a:solidFill>
              </a:rPr>
              <a:t> </a:t>
            </a:r>
            <a:r>
              <a:rPr lang="hu-HU" dirty="0" err="1">
                <a:solidFill>
                  <a:schemeClr val="tx1"/>
                </a:solidFill>
              </a:rPr>
              <a:t>our</a:t>
            </a:r>
            <a:r>
              <a:rPr lang="hu-HU" dirty="0">
                <a:solidFill>
                  <a:schemeClr val="tx1"/>
                </a:solidFill>
              </a:rPr>
              <a:t> </a:t>
            </a:r>
            <a:r>
              <a:rPr lang="hu-HU" sz="2000" b="1" dirty="0" err="1">
                <a:solidFill>
                  <a:schemeClr val="tx1"/>
                </a:solidFill>
              </a:rPr>
              <a:t>regulation</a:t>
            </a:r>
            <a:r>
              <a:rPr lang="hu-HU" sz="2000" dirty="0">
                <a:solidFill>
                  <a:schemeClr val="tx1"/>
                </a:solidFill>
              </a:rPr>
              <a:t> </a:t>
            </a:r>
            <a:r>
              <a:rPr lang="hu-HU" dirty="0" err="1">
                <a:solidFill>
                  <a:schemeClr val="tx1"/>
                </a:solidFill>
              </a:rPr>
              <a:t>carefully</a:t>
            </a:r>
            <a:r>
              <a:rPr lang="hu-HU" dirty="0">
                <a:solidFill>
                  <a:schemeClr val="tx1"/>
                </a:solidFill>
              </a:rPr>
              <a:t>! </a:t>
            </a:r>
            <a:br>
              <a:rPr lang="hu-HU" dirty="0">
                <a:solidFill>
                  <a:schemeClr val="tx1"/>
                </a:solidFill>
              </a:rPr>
            </a:br>
            <a:endParaRPr lang="hu-HU" b="1" dirty="0">
              <a:solidFill>
                <a:srgbClr val="C00000"/>
              </a:solidFill>
            </a:endParaRPr>
          </a:p>
        </p:txBody>
      </p:sp>
      <p:pic>
        <p:nvPicPr>
          <p:cNvPr id="6" name="Kép 5">
            <a:extLst>
              <a:ext uri="{FF2B5EF4-FFF2-40B4-BE49-F238E27FC236}">
                <a16:creationId xmlns:a16="http://schemas.microsoft.com/office/drawing/2014/main" id="{EB664A7D-ED8F-4EB2-A214-D2AF5E4BD08B}"/>
              </a:ext>
            </a:extLst>
          </p:cNvPr>
          <p:cNvPicPr>
            <a:picLocks noChangeAspect="1"/>
          </p:cNvPicPr>
          <p:nvPr/>
        </p:nvPicPr>
        <p:blipFill>
          <a:blip r:embed="rId3"/>
          <a:stretch>
            <a:fillRect/>
          </a:stretch>
        </p:blipFill>
        <p:spPr>
          <a:xfrm>
            <a:off x="10041343" y="5614308"/>
            <a:ext cx="2200847" cy="1243692"/>
          </a:xfrm>
          <a:prstGeom prst="rect">
            <a:avLst/>
          </a:prstGeom>
        </p:spPr>
      </p:pic>
    </p:spTree>
    <p:extLst>
      <p:ext uri="{BB962C8B-B14F-4D97-AF65-F5344CB8AC3E}">
        <p14:creationId xmlns:p14="http://schemas.microsoft.com/office/powerpoint/2010/main" val="2890382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helye 5">
            <a:extLst>
              <a:ext uri="{FF2B5EF4-FFF2-40B4-BE49-F238E27FC236}">
                <a16:creationId xmlns:a16="http://schemas.microsoft.com/office/drawing/2014/main" id="{0F096BD7-291C-E9DD-8B7A-C2971DC3A1C8}"/>
              </a:ext>
            </a:extLst>
          </p:cNvPr>
          <p:cNvPicPr>
            <a:picLocks noGrp="1" noChangeAspect="1"/>
          </p:cNvPicPr>
          <p:nvPr>
            <p:ph type="pic" sz="quarter" idx="13"/>
          </p:nvPr>
        </p:nvPicPr>
        <p:blipFill>
          <a:blip r:embed="rId2"/>
          <a:srcRect l="20204" r="20204"/>
          <a:stretch>
            <a:fillRect/>
          </a:stretch>
        </p:blipFill>
        <p:spPr/>
      </p:pic>
      <p:sp>
        <p:nvSpPr>
          <p:cNvPr id="4" name="Szöveg helye 3">
            <a:extLst>
              <a:ext uri="{FF2B5EF4-FFF2-40B4-BE49-F238E27FC236}">
                <a16:creationId xmlns:a16="http://schemas.microsoft.com/office/drawing/2014/main" id="{28EDAB7E-7678-7F9B-991B-CB50C1FE00A8}"/>
              </a:ext>
            </a:extLst>
          </p:cNvPr>
          <p:cNvSpPr>
            <a:spLocks noGrp="1"/>
          </p:cNvSpPr>
          <p:nvPr>
            <p:ph type="body" sz="half" idx="2"/>
          </p:nvPr>
        </p:nvSpPr>
        <p:spPr>
          <a:xfrm>
            <a:off x="168372" y="1562101"/>
            <a:ext cx="6093883" cy="5392882"/>
          </a:xfrm>
        </p:spPr>
        <p:txBody>
          <a:bodyPr>
            <a:normAutofit fontScale="92500" lnSpcReduction="10000"/>
          </a:bodyPr>
          <a:lstStyle/>
          <a:p>
            <a:r>
              <a:rPr lang="en-US" sz="2000" dirty="0"/>
              <a:t>Exam registration is available </a:t>
            </a:r>
            <a:r>
              <a:rPr lang="en-US" sz="2400" b="1" dirty="0"/>
              <a:t>until the day before the exam takes place</a:t>
            </a:r>
            <a:r>
              <a:rPr lang="en-US" sz="2400" dirty="0"/>
              <a:t> </a:t>
            </a:r>
            <a:r>
              <a:rPr lang="en-US" sz="2000" dirty="0"/>
              <a:t>until 12 </a:t>
            </a:r>
            <a:r>
              <a:rPr lang="en-US" sz="2000" dirty="0" err="1"/>
              <a:t>o'cloc</a:t>
            </a:r>
            <a:r>
              <a:rPr lang="hu-HU" sz="2000" dirty="0"/>
              <a:t>k.</a:t>
            </a:r>
            <a:r>
              <a:rPr lang="en-US" sz="2000" dirty="0"/>
              <a:t> (noon)</a:t>
            </a:r>
            <a:r>
              <a:rPr lang="hu-HU" sz="2000" dirty="0"/>
              <a:t> </a:t>
            </a:r>
            <a:r>
              <a:rPr lang="en-US" sz="2000" u="sng" dirty="0">
                <a:effectLst>
                  <a:outerShdw blurRad="38100" dist="38100" dir="2700000" algn="tl">
                    <a:srgbClr val="000000">
                      <a:alpha val="43137"/>
                    </a:srgbClr>
                  </a:outerShdw>
                </a:effectLst>
              </a:rPr>
              <a:t>Example</a:t>
            </a:r>
            <a:r>
              <a:rPr lang="en-US" sz="2000" dirty="0"/>
              <a:t>: Test on Tuesday, registration closes on the Monday before </a:t>
            </a:r>
            <a:r>
              <a:rPr lang="hu-HU" sz="2000" dirty="0" err="1"/>
              <a:t>at</a:t>
            </a:r>
            <a:r>
              <a:rPr lang="hu-HU" sz="2000" dirty="0"/>
              <a:t> </a:t>
            </a:r>
            <a:r>
              <a:rPr lang="en-US" sz="2000" dirty="0"/>
              <a:t>12 o'clock (noon)</a:t>
            </a:r>
            <a:endParaRPr lang="hu-HU" sz="2000" dirty="0"/>
          </a:p>
          <a:p>
            <a:r>
              <a:rPr lang="en-US" sz="2000" b="1" dirty="0"/>
              <a:t>A signature </a:t>
            </a:r>
            <a:r>
              <a:rPr lang="en-US" sz="2000" dirty="0"/>
              <a:t>registered in </a:t>
            </a:r>
            <a:r>
              <a:rPr lang="en-US" sz="2000" dirty="0" err="1"/>
              <a:t>Neptun</a:t>
            </a:r>
            <a:r>
              <a:rPr lang="en-US" sz="2000" dirty="0"/>
              <a:t> </a:t>
            </a:r>
            <a:r>
              <a:rPr lang="en-US" sz="2000" b="1" dirty="0"/>
              <a:t>is a must</a:t>
            </a:r>
            <a:r>
              <a:rPr lang="en-US" sz="2000" dirty="0"/>
              <a:t>, otherwise you are not able to register for the exam</a:t>
            </a:r>
            <a:r>
              <a:rPr lang="hu-HU" sz="2000" dirty="0"/>
              <a:t>.</a:t>
            </a:r>
            <a:endParaRPr lang="en-US" sz="2000" dirty="0"/>
          </a:p>
          <a:p>
            <a:pPr marL="342900" indent="-342900">
              <a:buFontTx/>
              <a:buChar char="-"/>
            </a:pPr>
            <a:r>
              <a:rPr lang="en-US" sz="2000" dirty="0"/>
              <a:t>If a student fails the exam, the </a:t>
            </a:r>
            <a:r>
              <a:rPr lang="en-US" sz="2000" b="1" dirty="0"/>
              <a:t>first retake is for free of charge,</a:t>
            </a:r>
            <a:r>
              <a:rPr lang="en-US" sz="2000" dirty="0"/>
              <a:t> but </a:t>
            </a:r>
            <a:r>
              <a:rPr lang="en-US" sz="2000" b="1" dirty="0"/>
              <a:t>before the second retake </a:t>
            </a:r>
            <a:r>
              <a:rPr lang="en-US" sz="2000" dirty="0"/>
              <a:t>2000 HUF exam fee has to be paid.</a:t>
            </a:r>
            <a:endParaRPr lang="hu-HU" sz="2000" dirty="0"/>
          </a:p>
          <a:p>
            <a:pPr marL="342900" indent="-342900">
              <a:buFontTx/>
              <a:buChar char="-"/>
            </a:pPr>
            <a:r>
              <a:rPr lang="en-US" sz="2000" dirty="0"/>
              <a:t>If you have any active debt in </a:t>
            </a:r>
            <a:r>
              <a:rPr lang="en-US" sz="2000" dirty="0" err="1"/>
              <a:t>Neptun</a:t>
            </a:r>
            <a:r>
              <a:rPr lang="en-US" sz="2000" dirty="0"/>
              <a:t>, you are not able to register for any exams.</a:t>
            </a:r>
            <a:endParaRPr lang="hu-HU" sz="2000" dirty="0"/>
          </a:p>
          <a:p>
            <a:pPr marL="342900" indent="-342900">
              <a:buFontTx/>
              <a:buChar char="-"/>
            </a:pPr>
            <a:r>
              <a:rPr lang="hu-HU" sz="2000" dirty="0"/>
              <a:t> </a:t>
            </a:r>
            <a:r>
              <a:rPr lang="hu-HU" sz="2000" dirty="0" err="1"/>
              <a:t>If</a:t>
            </a:r>
            <a:r>
              <a:rPr lang="hu-HU" sz="2000" dirty="0"/>
              <a:t> </a:t>
            </a:r>
            <a:r>
              <a:rPr lang="hu-HU" sz="2000" dirty="0" err="1"/>
              <a:t>you</a:t>
            </a:r>
            <a:r>
              <a:rPr lang="hu-HU" sz="2000" dirty="0"/>
              <a:t> </a:t>
            </a:r>
            <a:r>
              <a:rPr lang="hu-HU" sz="2000" dirty="0" err="1"/>
              <a:t>pass</a:t>
            </a:r>
            <a:r>
              <a:rPr lang="hu-HU" sz="2000" dirty="0"/>
              <a:t> an </a:t>
            </a:r>
            <a:r>
              <a:rPr lang="hu-HU" sz="2000" dirty="0" err="1"/>
              <a:t>exam</a:t>
            </a:r>
            <a:r>
              <a:rPr lang="hu-HU" sz="2000" dirty="0"/>
              <a:t> </a:t>
            </a:r>
            <a:r>
              <a:rPr lang="hu-HU" sz="2000" dirty="0" err="1"/>
              <a:t>but</a:t>
            </a:r>
            <a:r>
              <a:rPr lang="hu-HU" sz="2000" dirty="0"/>
              <a:t> </a:t>
            </a:r>
            <a:r>
              <a:rPr lang="hu-HU" sz="2000" dirty="0" err="1"/>
              <a:t>you</a:t>
            </a:r>
            <a:r>
              <a:rPr lang="hu-HU" sz="2000" dirty="0"/>
              <a:t> </a:t>
            </a:r>
            <a:r>
              <a:rPr lang="hu-HU" sz="2000" dirty="0" err="1"/>
              <a:t>are</a:t>
            </a:r>
            <a:r>
              <a:rPr lang="hu-HU" sz="2000" dirty="0"/>
              <a:t> </a:t>
            </a:r>
            <a:r>
              <a:rPr lang="hu-HU" sz="2000" dirty="0" err="1"/>
              <a:t>not</a:t>
            </a:r>
            <a:r>
              <a:rPr lang="hu-HU" sz="2000" dirty="0"/>
              <a:t> </a:t>
            </a:r>
            <a:r>
              <a:rPr lang="hu-HU" sz="2000" dirty="0" err="1"/>
              <a:t>satisfied</a:t>
            </a:r>
            <a:r>
              <a:rPr lang="hu-HU" sz="2000" dirty="0"/>
              <a:t> </a:t>
            </a:r>
            <a:r>
              <a:rPr lang="hu-HU" sz="2000" dirty="0" err="1"/>
              <a:t>with</a:t>
            </a:r>
            <a:r>
              <a:rPr lang="hu-HU" sz="2000" dirty="0"/>
              <a:t> </a:t>
            </a:r>
            <a:r>
              <a:rPr lang="hu-HU" sz="2000" dirty="0" err="1"/>
              <a:t>your</a:t>
            </a:r>
            <a:r>
              <a:rPr lang="hu-HU" sz="2000" dirty="0"/>
              <a:t> </a:t>
            </a:r>
            <a:r>
              <a:rPr lang="hu-HU" sz="2000" dirty="0" err="1"/>
              <a:t>result</a:t>
            </a:r>
            <a:r>
              <a:rPr lang="hu-HU" sz="2000" dirty="0"/>
              <a:t>, </a:t>
            </a:r>
            <a:r>
              <a:rPr lang="hu-HU" sz="2000" dirty="0" err="1"/>
              <a:t>the</a:t>
            </a:r>
            <a:r>
              <a:rPr lang="hu-HU" sz="2000" dirty="0"/>
              <a:t> </a:t>
            </a:r>
            <a:r>
              <a:rPr lang="hu-HU" sz="2000" dirty="0" err="1"/>
              <a:t>grade</a:t>
            </a:r>
            <a:r>
              <a:rPr lang="hu-HU" sz="2000" dirty="0"/>
              <a:t> </a:t>
            </a:r>
            <a:r>
              <a:rPr lang="hu-HU" sz="2000" dirty="0" err="1"/>
              <a:t>can</a:t>
            </a:r>
            <a:r>
              <a:rPr lang="hu-HU" sz="2000" dirty="0"/>
              <a:t> </a:t>
            </a:r>
            <a:r>
              <a:rPr lang="hu-HU" sz="2000" dirty="0" err="1"/>
              <a:t>only</a:t>
            </a:r>
            <a:r>
              <a:rPr lang="hu-HU" sz="2000" dirty="0"/>
              <a:t> be </a:t>
            </a:r>
            <a:r>
              <a:rPr lang="hu-HU" sz="2000" dirty="0" err="1"/>
              <a:t>imroved</a:t>
            </a:r>
            <a:r>
              <a:rPr lang="hu-HU" sz="2000" dirty="0"/>
              <a:t> in </a:t>
            </a:r>
            <a:r>
              <a:rPr lang="hu-HU" sz="2000" dirty="0" err="1"/>
              <a:t>the</a:t>
            </a:r>
            <a:r>
              <a:rPr lang="hu-HU" sz="2000" dirty="0"/>
              <a:t> </a:t>
            </a:r>
            <a:r>
              <a:rPr lang="hu-HU" sz="2000" dirty="0" err="1"/>
              <a:t>same</a:t>
            </a:r>
            <a:r>
              <a:rPr lang="hu-HU" sz="2000" dirty="0"/>
              <a:t> </a:t>
            </a:r>
            <a:r>
              <a:rPr lang="hu-HU" sz="2000" dirty="0" err="1"/>
              <a:t>semester</a:t>
            </a:r>
            <a:r>
              <a:rPr lang="hu-HU" sz="2000" dirty="0"/>
              <a:t>.</a:t>
            </a:r>
          </a:p>
          <a:p>
            <a:pPr marL="342900" indent="-342900">
              <a:buFontTx/>
              <a:buChar char="-"/>
            </a:pPr>
            <a:r>
              <a:rPr lang="hu-HU" sz="2000" dirty="0" err="1"/>
              <a:t>Keep</a:t>
            </a:r>
            <a:r>
              <a:rPr lang="hu-HU" sz="2000" dirty="0"/>
              <a:t> in mind </a:t>
            </a:r>
            <a:r>
              <a:rPr lang="hu-HU" sz="2000" dirty="0" err="1"/>
              <a:t>that</a:t>
            </a:r>
            <a:r>
              <a:rPr lang="hu-HU" sz="2000" dirty="0"/>
              <a:t> </a:t>
            </a:r>
            <a:r>
              <a:rPr lang="hu-HU" sz="2000" b="1" dirty="0" err="1"/>
              <a:t>final</a:t>
            </a:r>
            <a:r>
              <a:rPr lang="hu-HU" sz="2000" b="1" dirty="0"/>
              <a:t> </a:t>
            </a:r>
            <a:r>
              <a:rPr lang="hu-HU" sz="2000" b="1" dirty="0" err="1"/>
              <a:t>examination</a:t>
            </a:r>
            <a:r>
              <a:rPr lang="hu-HU" sz="2000" b="1" dirty="0"/>
              <a:t>  </a:t>
            </a:r>
            <a:r>
              <a:rPr lang="hu-HU" sz="2000" b="1" dirty="0" err="1"/>
              <a:t>otherwise</a:t>
            </a:r>
            <a:r>
              <a:rPr lang="hu-HU" sz="2000" b="1" dirty="0"/>
              <a:t> </a:t>
            </a:r>
            <a:r>
              <a:rPr lang="hu-HU" sz="2000" b="1" dirty="0" err="1"/>
              <a:t>known</a:t>
            </a:r>
            <a:r>
              <a:rPr lang="hu-HU" sz="2000" b="1" dirty="0"/>
              <a:t> </a:t>
            </a:r>
            <a:r>
              <a:rPr lang="hu-HU" sz="2000" b="1" dirty="0" err="1"/>
              <a:t>as</a:t>
            </a:r>
            <a:r>
              <a:rPr lang="hu-HU" sz="2000" b="1" dirty="0"/>
              <a:t> </a:t>
            </a:r>
            <a:r>
              <a:rPr lang="hu-HU" sz="2000" b="1" dirty="0" err="1"/>
              <a:t>graduation</a:t>
            </a:r>
            <a:r>
              <a:rPr lang="hu-HU" sz="2000" b="1" dirty="0"/>
              <a:t> </a:t>
            </a:r>
            <a:r>
              <a:rPr lang="hu-HU" sz="2000" b="1" dirty="0" err="1"/>
              <a:t>examination</a:t>
            </a:r>
            <a:r>
              <a:rPr lang="hu-HU" sz="2000" dirty="0"/>
              <a:t> has </a:t>
            </a:r>
            <a:r>
              <a:rPr lang="hu-HU" sz="2000" dirty="0" err="1"/>
              <a:t>different</a:t>
            </a:r>
            <a:r>
              <a:rPr lang="hu-HU" sz="2000" dirty="0"/>
              <a:t> </a:t>
            </a:r>
            <a:r>
              <a:rPr lang="hu-HU" sz="2000" dirty="0" err="1"/>
              <a:t>rules</a:t>
            </a:r>
            <a:r>
              <a:rPr lang="hu-HU" sz="2000" dirty="0"/>
              <a:t>.</a:t>
            </a:r>
            <a:endParaRPr lang="en-US" sz="2000" dirty="0"/>
          </a:p>
          <a:p>
            <a:pPr marL="342900" indent="-342900">
              <a:buFontTx/>
              <a:buChar char="-"/>
            </a:pPr>
            <a:endParaRPr lang="hu-HU" sz="2000" dirty="0"/>
          </a:p>
          <a:p>
            <a:endParaRPr lang="hu-HU" sz="2000" dirty="0"/>
          </a:p>
        </p:txBody>
      </p:sp>
      <p:sp>
        <p:nvSpPr>
          <p:cNvPr id="2" name="Dia számának helye 1">
            <a:extLst>
              <a:ext uri="{FF2B5EF4-FFF2-40B4-BE49-F238E27FC236}">
                <a16:creationId xmlns:a16="http://schemas.microsoft.com/office/drawing/2014/main" id="{CA9DD764-12D6-DFC1-9DC3-E4ADB9AFCB00}"/>
              </a:ext>
            </a:extLst>
          </p:cNvPr>
          <p:cNvSpPr>
            <a:spLocks noGrp="1"/>
          </p:cNvSpPr>
          <p:nvPr>
            <p:ph type="sldNum" sz="quarter" idx="12"/>
          </p:nvPr>
        </p:nvSpPr>
        <p:spPr>
          <a:xfrm>
            <a:off x="5219700" y="6267576"/>
            <a:ext cx="1062155" cy="490599"/>
          </a:xfrm>
        </p:spPr>
        <p:txBody>
          <a:bodyPr/>
          <a:lstStyle/>
          <a:p>
            <a:fld id="{D57F1E4F-1CFF-5643-939E-217C01CDF565}" type="slidenum">
              <a:rPr lang="en-US" smtClean="0">
                <a:solidFill>
                  <a:srgbClr val="92D050"/>
                </a:solidFill>
                <a:effectLst>
                  <a:outerShdw blurRad="38100" dist="38100" dir="2700000" algn="tl">
                    <a:srgbClr val="000000">
                      <a:alpha val="43137"/>
                    </a:srgbClr>
                  </a:outerShdw>
                </a:effectLst>
              </a:rPr>
              <a:pPr/>
              <a:t>18</a:t>
            </a:fld>
            <a:endParaRPr lang="en-US" dirty="0">
              <a:solidFill>
                <a:srgbClr val="92D050"/>
              </a:solidFill>
              <a:effectLst>
                <a:outerShdw blurRad="38100" dist="38100" dir="2700000" algn="tl">
                  <a:srgbClr val="000000">
                    <a:alpha val="43137"/>
                  </a:srgbClr>
                </a:outerShdw>
              </a:effectLst>
            </a:endParaRPr>
          </a:p>
        </p:txBody>
      </p:sp>
      <p:sp>
        <p:nvSpPr>
          <p:cNvPr id="5" name="Téglalap 4">
            <a:extLst>
              <a:ext uri="{FF2B5EF4-FFF2-40B4-BE49-F238E27FC236}">
                <a16:creationId xmlns:a16="http://schemas.microsoft.com/office/drawing/2014/main" id="{6CE4D114-4035-DAD1-B6A0-F9A6EF08A5D2}"/>
              </a:ext>
            </a:extLst>
          </p:cNvPr>
          <p:cNvSpPr/>
          <p:nvPr/>
        </p:nvSpPr>
        <p:spPr>
          <a:xfrm>
            <a:off x="1040293" y="438506"/>
            <a:ext cx="4386145" cy="1023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b="1" dirty="0">
                <a:solidFill>
                  <a:schemeClr val="tx1"/>
                </a:solidFill>
              </a:rPr>
              <a:t>EXAMS</a:t>
            </a:r>
            <a:br>
              <a:rPr lang="hu-HU" sz="2800" b="1" dirty="0">
                <a:solidFill>
                  <a:schemeClr val="tx1"/>
                </a:solidFill>
              </a:rPr>
            </a:br>
            <a:endParaRPr lang="hu-HU" sz="2800" b="1" dirty="0">
              <a:solidFill>
                <a:srgbClr val="C00000"/>
              </a:solidFill>
            </a:endParaRPr>
          </a:p>
        </p:txBody>
      </p:sp>
      <p:pic>
        <p:nvPicPr>
          <p:cNvPr id="7" name="Kép 6">
            <a:extLst>
              <a:ext uri="{FF2B5EF4-FFF2-40B4-BE49-F238E27FC236}">
                <a16:creationId xmlns:a16="http://schemas.microsoft.com/office/drawing/2014/main" id="{3C9DEB6A-FE17-42B7-9E5F-AFD98D4CB4B0}"/>
              </a:ext>
            </a:extLst>
          </p:cNvPr>
          <p:cNvPicPr>
            <a:picLocks noChangeAspect="1"/>
          </p:cNvPicPr>
          <p:nvPr/>
        </p:nvPicPr>
        <p:blipFill>
          <a:blip r:embed="rId3"/>
          <a:stretch>
            <a:fillRect/>
          </a:stretch>
        </p:blipFill>
        <p:spPr>
          <a:xfrm>
            <a:off x="10010753" y="5645730"/>
            <a:ext cx="2200847" cy="1243692"/>
          </a:xfrm>
          <a:prstGeom prst="rect">
            <a:avLst/>
          </a:prstGeom>
        </p:spPr>
      </p:pic>
    </p:spTree>
    <p:extLst>
      <p:ext uri="{BB962C8B-B14F-4D97-AF65-F5344CB8AC3E}">
        <p14:creationId xmlns:p14="http://schemas.microsoft.com/office/powerpoint/2010/main" val="2128903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0D437A4-0909-D75E-07E1-B4630366DEAC}"/>
              </a:ext>
            </a:extLst>
          </p:cNvPr>
          <p:cNvSpPr>
            <a:spLocks noGrp="1"/>
          </p:cNvSpPr>
          <p:nvPr>
            <p:ph type="title"/>
          </p:nvPr>
        </p:nvSpPr>
        <p:spPr/>
        <p:txBody>
          <a:bodyPr/>
          <a:lstStyle/>
          <a:p>
            <a:r>
              <a:rPr lang="hu-HU" dirty="0"/>
              <a:t>CREDITS</a:t>
            </a:r>
            <a:endParaRPr lang="hu-HU" dirty="0">
              <a:solidFill>
                <a:srgbClr val="C00000"/>
              </a:solidFill>
            </a:endParaRPr>
          </a:p>
        </p:txBody>
      </p:sp>
      <p:sp>
        <p:nvSpPr>
          <p:cNvPr id="3" name="Tartalom helye 2">
            <a:extLst>
              <a:ext uri="{FF2B5EF4-FFF2-40B4-BE49-F238E27FC236}">
                <a16:creationId xmlns:a16="http://schemas.microsoft.com/office/drawing/2014/main" id="{4ACA9823-CD2F-1DC4-F71B-AD438F028C9A}"/>
              </a:ext>
            </a:extLst>
          </p:cNvPr>
          <p:cNvSpPr>
            <a:spLocks noGrp="1"/>
          </p:cNvSpPr>
          <p:nvPr>
            <p:ph idx="1"/>
          </p:nvPr>
        </p:nvSpPr>
        <p:spPr>
          <a:xfrm>
            <a:off x="818712" y="2222287"/>
            <a:ext cx="10554574" cy="4496565"/>
          </a:xfrm>
        </p:spPr>
        <p:txBody>
          <a:bodyPr>
            <a:normAutofit fontScale="92500" lnSpcReduction="10000"/>
          </a:bodyPr>
          <a:lstStyle/>
          <a:p>
            <a:r>
              <a:rPr lang="hu-HU" dirty="0"/>
              <a:t>The </a:t>
            </a:r>
            <a:r>
              <a:rPr lang="hu-HU" b="1" dirty="0"/>
              <a:t>minimum </a:t>
            </a:r>
            <a:r>
              <a:rPr lang="hu-HU" b="1" dirty="0" err="1"/>
              <a:t>number</a:t>
            </a:r>
            <a:r>
              <a:rPr lang="hu-HU" b="1" dirty="0"/>
              <a:t> of </a:t>
            </a:r>
            <a:r>
              <a:rPr lang="hu-HU" b="1" dirty="0" err="1"/>
              <a:t>credits</a:t>
            </a:r>
            <a:r>
              <a:rPr lang="hu-HU" dirty="0"/>
              <a:t> </a:t>
            </a:r>
            <a:r>
              <a:rPr lang="hu-HU" dirty="0" err="1"/>
              <a:t>to</a:t>
            </a:r>
            <a:r>
              <a:rPr lang="hu-HU" dirty="0"/>
              <a:t> be </a:t>
            </a:r>
            <a:r>
              <a:rPr lang="hu-HU" dirty="0" err="1"/>
              <a:t>completed</a:t>
            </a:r>
            <a:r>
              <a:rPr lang="hu-HU" dirty="0"/>
              <a:t> is 210 </a:t>
            </a:r>
            <a:r>
              <a:rPr lang="hu-HU" dirty="0" err="1"/>
              <a:t>on</a:t>
            </a:r>
            <a:r>
              <a:rPr lang="hu-HU" dirty="0"/>
              <a:t> </a:t>
            </a:r>
            <a:r>
              <a:rPr lang="hu-HU" dirty="0" err="1"/>
              <a:t>BSc</a:t>
            </a:r>
            <a:r>
              <a:rPr lang="hu-HU" dirty="0"/>
              <a:t> </a:t>
            </a:r>
            <a:r>
              <a:rPr lang="hu-HU" dirty="0" err="1"/>
              <a:t>level</a:t>
            </a:r>
            <a:r>
              <a:rPr lang="hu-HU" dirty="0"/>
              <a:t> </a:t>
            </a:r>
            <a:br>
              <a:rPr lang="hu-HU" dirty="0"/>
            </a:br>
            <a:r>
              <a:rPr lang="hu-HU" dirty="0"/>
              <a:t>and 120 </a:t>
            </a:r>
            <a:r>
              <a:rPr lang="hu-HU" dirty="0" err="1"/>
              <a:t>on</a:t>
            </a:r>
            <a:r>
              <a:rPr lang="hu-HU" dirty="0"/>
              <a:t> </a:t>
            </a:r>
            <a:r>
              <a:rPr lang="hu-HU" dirty="0" err="1"/>
              <a:t>MSc</a:t>
            </a:r>
            <a:r>
              <a:rPr lang="hu-HU" dirty="0"/>
              <a:t> </a:t>
            </a:r>
            <a:r>
              <a:rPr lang="hu-HU" dirty="0" err="1"/>
              <a:t>level</a:t>
            </a:r>
            <a:r>
              <a:rPr lang="hu-HU" dirty="0"/>
              <a:t>, </a:t>
            </a:r>
            <a:r>
              <a:rPr lang="hu-HU" dirty="0" err="1"/>
              <a:t>until</a:t>
            </a:r>
            <a:r>
              <a:rPr lang="hu-HU" dirty="0"/>
              <a:t> </a:t>
            </a:r>
            <a:r>
              <a:rPr lang="hu-HU" dirty="0" err="1"/>
              <a:t>the</a:t>
            </a:r>
            <a:r>
              <a:rPr lang="hu-HU" dirty="0"/>
              <a:t> end of </a:t>
            </a:r>
            <a:r>
              <a:rPr lang="hu-HU" dirty="0" err="1"/>
              <a:t>your</a:t>
            </a:r>
            <a:r>
              <a:rPr lang="hu-HU" dirty="0"/>
              <a:t> </a:t>
            </a:r>
            <a:r>
              <a:rPr lang="hu-HU" dirty="0" err="1"/>
              <a:t>studies</a:t>
            </a:r>
            <a:r>
              <a:rPr lang="hu-HU" dirty="0"/>
              <a:t>.</a:t>
            </a:r>
          </a:p>
          <a:p>
            <a:r>
              <a:rPr lang="hu-HU" dirty="0"/>
              <a:t>In </a:t>
            </a:r>
            <a:r>
              <a:rPr lang="hu-HU" dirty="0" err="1"/>
              <a:t>case</a:t>
            </a:r>
            <a:r>
              <a:rPr lang="hu-HU" dirty="0"/>
              <a:t> of a </a:t>
            </a:r>
            <a:r>
              <a:rPr lang="hu-HU" dirty="0" err="1"/>
              <a:t>preparatory</a:t>
            </a:r>
            <a:r>
              <a:rPr lang="hu-HU" dirty="0"/>
              <a:t> </a:t>
            </a:r>
            <a:r>
              <a:rPr lang="hu-HU" dirty="0" err="1"/>
              <a:t>programme</a:t>
            </a:r>
            <a:r>
              <a:rPr lang="hu-HU" dirty="0"/>
              <a:t>, 60 </a:t>
            </a:r>
            <a:r>
              <a:rPr lang="hu-HU" dirty="0" err="1"/>
              <a:t>credits</a:t>
            </a:r>
            <a:r>
              <a:rPr lang="hu-HU" dirty="0"/>
              <a:t> has </a:t>
            </a:r>
            <a:r>
              <a:rPr lang="hu-HU" dirty="0" err="1"/>
              <a:t>to</a:t>
            </a:r>
            <a:r>
              <a:rPr lang="hu-HU" dirty="0"/>
              <a:t> be </a:t>
            </a:r>
            <a:r>
              <a:rPr lang="hu-HU" dirty="0" err="1"/>
              <a:t>completed</a:t>
            </a:r>
            <a:r>
              <a:rPr lang="hu-HU" dirty="0"/>
              <a:t>.</a:t>
            </a:r>
          </a:p>
          <a:p>
            <a:r>
              <a:rPr lang="hu-HU" dirty="0" err="1"/>
              <a:t>Make</a:t>
            </a:r>
            <a:r>
              <a:rPr lang="hu-HU" dirty="0"/>
              <a:t> </a:t>
            </a:r>
            <a:r>
              <a:rPr lang="hu-HU" dirty="0" err="1"/>
              <a:t>sure</a:t>
            </a:r>
            <a:r>
              <a:rPr lang="hu-HU" dirty="0"/>
              <a:t> </a:t>
            </a:r>
            <a:r>
              <a:rPr lang="hu-HU" dirty="0" err="1"/>
              <a:t>that</a:t>
            </a:r>
            <a:r>
              <a:rPr lang="hu-HU" dirty="0"/>
              <a:t> </a:t>
            </a:r>
            <a:r>
              <a:rPr lang="hu-HU" dirty="0" err="1"/>
              <a:t>you</a:t>
            </a:r>
            <a:r>
              <a:rPr lang="hu-HU" dirty="0"/>
              <a:t> </a:t>
            </a:r>
            <a:r>
              <a:rPr lang="hu-HU" dirty="0" err="1"/>
              <a:t>complete</a:t>
            </a:r>
            <a:r>
              <a:rPr lang="hu-HU" dirty="0"/>
              <a:t> </a:t>
            </a:r>
            <a:r>
              <a:rPr lang="hu-HU" dirty="0" err="1"/>
              <a:t>the</a:t>
            </a:r>
            <a:r>
              <a:rPr lang="hu-HU" dirty="0"/>
              <a:t> minimum credit </a:t>
            </a:r>
            <a:r>
              <a:rPr lang="hu-HU" dirty="0" err="1"/>
              <a:t>number</a:t>
            </a:r>
            <a:r>
              <a:rPr lang="hu-HU" dirty="0"/>
              <a:t> of</a:t>
            </a:r>
            <a:br>
              <a:rPr lang="hu-HU" dirty="0"/>
            </a:br>
            <a:r>
              <a:rPr lang="hu-HU" dirty="0"/>
              <a:t>A  (</a:t>
            </a:r>
            <a:r>
              <a:rPr lang="hu-HU" dirty="0" err="1"/>
              <a:t>mandatory</a:t>
            </a:r>
            <a:r>
              <a:rPr lang="hu-HU" dirty="0"/>
              <a:t>/</a:t>
            </a:r>
            <a:r>
              <a:rPr lang="hu-HU" dirty="0" err="1"/>
              <a:t>obligatory</a:t>
            </a:r>
            <a:r>
              <a:rPr lang="hu-HU" dirty="0"/>
              <a:t>) </a:t>
            </a:r>
            <a:br>
              <a:rPr lang="hu-HU" dirty="0"/>
            </a:br>
            <a:r>
              <a:rPr lang="hu-HU" dirty="0"/>
              <a:t>B  (</a:t>
            </a:r>
            <a:r>
              <a:rPr lang="hu-HU" dirty="0" err="1"/>
              <a:t>mandatory</a:t>
            </a:r>
            <a:r>
              <a:rPr lang="hu-HU" dirty="0"/>
              <a:t> </a:t>
            </a:r>
            <a:r>
              <a:rPr lang="hu-HU" dirty="0" err="1"/>
              <a:t>elective</a:t>
            </a:r>
            <a:r>
              <a:rPr lang="hu-HU" dirty="0"/>
              <a:t>) </a:t>
            </a:r>
            <a:br>
              <a:rPr lang="hu-HU" dirty="0"/>
            </a:br>
            <a:r>
              <a:rPr lang="hu-HU" dirty="0"/>
              <a:t>C (</a:t>
            </a:r>
            <a:r>
              <a:rPr lang="hu-HU" dirty="0" err="1"/>
              <a:t>optional</a:t>
            </a:r>
            <a:r>
              <a:rPr lang="hu-HU" dirty="0"/>
              <a:t>) </a:t>
            </a:r>
            <a:r>
              <a:rPr lang="hu-HU" dirty="0" err="1"/>
              <a:t>subjects</a:t>
            </a:r>
            <a:r>
              <a:rPr lang="hu-HU" dirty="0"/>
              <a:t>, </a:t>
            </a:r>
            <a:r>
              <a:rPr lang="hu-HU" dirty="0" err="1"/>
              <a:t>as</a:t>
            </a:r>
            <a:r>
              <a:rPr lang="hu-HU" dirty="0"/>
              <a:t> </a:t>
            </a:r>
            <a:r>
              <a:rPr lang="hu-HU" dirty="0" err="1"/>
              <a:t>it</a:t>
            </a:r>
            <a:r>
              <a:rPr lang="hu-HU" dirty="0"/>
              <a:t> is </a:t>
            </a:r>
            <a:r>
              <a:rPr lang="hu-HU" dirty="0" err="1"/>
              <a:t>described</a:t>
            </a:r>
            <a:br>
              <a:rPr lang="hu-HU" dirty="0"/>
            </a:br>
            <a:r>
              <a:rPr lang="hu-HU" dirty="0"/>
              <a:t>in </a:t>
            </a:r>
            <a:r>
              <a:rPr lang="hu-HU" dirty="0" err="1"/>
              <a:t>your</a:t>
            </a:r>
            <a:r>
              <a:rPr lang="hu-HU" dirty="0"/>
              <a:t> curriculum.</a:t>
            </a:r>
          </a:p>
          <a:p>
            <a:endParaRPr lang="hu-HU" dirty="0"/>
          </a:p>
          <a:p>
            <a:pPr marL="0" indent="0">
              <a:buNone/>
            </a:pPr>
            <a:endParaRPr lang="hu-HU" sz="1400" dirty="0">
              <a:effectLst/>
            </a:endParaRPr>
          </a:p>
          <a:p>
            <a:pPr marL="0" indent="0">
              <a:buNone/>
            </a:pPr>
            <a:r>
              <a:rPr lang="hu-HU" sz="1400" dirty="0">
                <a:effectLst/>
              </a:rPr>
              <a:t>     </a:t>
            </a:r>
            <a:r>
              <a:rPr lang="hu-HU" sz="1400" dirty="0" err="1">
                <a:effectLst/>
              </a:rPr>
              <a:t>Neptun</a:t>
            </a:r>
            <a:r>
              <a:rPr lang="hu-HU" sz="1400" dirty="0"/>
              <a:t> </a:t>
            </a:r>
            <a:r>
              <a:rPr lang="hu-HU" sz="1400" dirty="0">
                <a:effectLst/>
              </a:rPr>
              <a:t>(</a:t>
            </a:r>
            <a:r>
              <a:rPr lang="hu-HU" sz="1400" dirty="0" err="1">
                <a:effectLst/>
              </a:rPr>
              <a:t>Studies</a:t>
            </a:r>
            <a:r>
              <a:rPr lang="hu-HU" sz="1400" dirty="0">
                <a:effectLst/>
              </a:rPr>
              <a:t>-&gt;curriculum)</a:t>
            </a:r>
          </a:p>
          <a:p>
            <a:pPr marL="0" indent="0">
              <a:buNone/>
            </a:pPr>
            <a:r>
              <a:rPr lang="hu-HU" sz="1400" dirty="0">
                <a:effectLst/>
              </a:rPr>
              <a:t>     </a:t>
            </a:r>
            <a:r>
              <a:rPr lang="hu-HU" sz="1400" dirty="0" err="1">
                <a:effectLst/>
              </a:rPr>
              <a:t>choose</a:t>
            </a:r>
            <a:r>
              <a:rPr lang="hu-HU" sz="1400" dirty="0">
                <a:effectLst/>
              </a:rPr>
              <a:t> </a:t>
            </a:r>
            <a:r>
              <a:rPr lang="hu-HU" sz="1400" dirty="0" err="1">
                <a:effectLst/>
              </a:rPr>
              <a:t>every</a:t>
            </a:r>
            <a:r>
              <a:rPr lang="hu-HU" sz="1400" dirty="0">
                <a:effectLst/>
              </a:rPr>
              <a:t> </a:t>
            </a:r>
            <a:r>
              <a:rPr lang="hu-HU" sz="1400" dirty="0" err="1">
                <a:effectLst/>
              </a:rPr>
              <a:t>subject</a:t>
            </a:r>
            <a:r>
              <a:rPr lang="hu-HU" sz="1400" dirty="0">
                <a:effectLst/>
              </a:rPr>
              <a:t>, </a:t>
            </a:r>
          </a:p>
          <a:p>
            <a:pPr marL="0" indent="0">
              <a:buNone/>
            </a:pPr>
            <a:r>
              <a:rPr lang="hu-HU" sz="1400" dirty="0">
                <a:effectLst/>
              </a:rPr>
              <a:t>     </a:t>
            </a:r>
            <a:r>
              <a:rPr lang="hu-HU" sz="1400" dirty="0" err="1">
                <a:effectLst/>
              </a:rPr>
              <a:t>click</a:t>
            </a:r>
            <a:r>
              <a:rPr lang="hu-HU" sz="1400" dirty="0">
                <a:effectLst/>
              </a:rPr>
              <a:t> … </a:t>
            </a:r>
            <a:r>
              <a:rPr lang="hu-HU" sz="1400" dirty="0" err="1">
                <a:effectLst/>
              </a:rPr>
              <a:t>icon</a:t>
            </a:r>
            <a:endParaRPr lang="hu-HU" sz="1400" dirty="0">
              <a:effectLst/>
            </a:endParaRPr>
          </a:p>
          <a:p>
            <a:pPr marL="0" indent="0">
              <a:buNone/>
            </a:pPr>
            <a:r>
              <a:rPr lang="hu-HU" sz="1400" dirty="0">
                <a:effectLst/>
              </a:rPr>
              <a:t>     </a:t>
            </a:r>
            <a:r>
              <a:rPr lang="hu-HU" sz="1400" dirty="0" err="1">
                <a:effectLst/>
              </a:rPr>
              <a:t>list</a:t>
            </a:r>
            <a:r>
              <a:rPr lang="hu-HU" sz="1400" dirty="0">
                <a:effectLst/>
              </a:rPr>
              <a:t> </a:t>
            </a:r>
            <a:r>
              <a:rPr lang="hu-HU" sz="1400" dirty="0" err="1">
                <a:effectLst/>
              </a:rPr>
              <a:t>subjects</a:t>
            </a:r>
            <a:r>
              <a:rPr lang="hu-HU" sz="1400" dirty="0">
                <a:effectLst/>
              </a:rPr>
              <a:t> 	</a:t>
            </a:r>
          </a:p>
          <a:p>
            <a:pPr marL="0" indent="0">
              <a:buNone/>
            </a:pPr>
            <a:r>
              <a:rPr lang="hu-HU" sz="1400" dirty="0"/>
              <a:t>     </a:t>
            </a:r>
            <a:r>
              <a:rPr lang="hu-HU" sz="1400" dirty="0" err="1"/>
              <a:t>Click</a:t>
            </a:r>
            <a:r>
              <a:rPr lang="hu-HU" sz="1400" dirty="0"/>
              <a:t> </a:t>
            </a:r>
            <a:r>
              <a:rPr lang="hu-HU" sz="1400" dirty="0" err="1"/>
              <a:t>on</a:t>
            </a:r>
            <a:r>
              <a:rPr lang="hu-HU" sz="1400" dirty="0"/>
              <a:t> ’ </a:t>
            </a:r>
            <a:r>
              <a:rPr lang="hu-HU" sz="1400" dirty="0" err="1"/>
              <a:t>name</a:t>
            </a:r>
            <a:r>
              <a:rPr lang="hu-HU" sz="1400" dirty="0"/>
              <a:t>’ </a:t>
            </a:r>
            <a:r>
              <a:rPr lang="hu-HU" sz="1400" dirty="0" err="1"/>
              <a:t>to</a:t>
            </a:r>
            <a:r>
              <a:rPr lang="hu-HU" sz="1400" dirty="0"/>
              <a:t> see  </a:t>
            </a:r>
            <a:r>
              <a:rPr lang="hu-HU" sz="1400" dirty="0" err="1"/>
              <a:t>the</a:t>
            </a:r>
            <a:r>
              <a:rPr lang="hu-HU" sz="1400" dirty="0"/>
              <a:t> </a:t>
            </a:r>
            <a:r>
              <a:rPr lang="hu-HU" sz="1400" dirty="0" err="1"/>
              <a:t>number</a:t>
            </a:r>
            <a:r>
              <a:rPr lang="hu-HU" sz="1400" dirty="0"/>
              <a:t> of </a:t>
            </a:r>
            <a:r>
              <a:rPr lang="hu-HU" sz="1400" dirty="0" err="1"/>
              <a:t>credits</a:t>
            </a:r>
            <a:endParaRPr lang="hu-HU" dirty="0"/>
          </a:p>
        </p:txBody>
      </p:sp>
      <p:sp>
        <p:nvSpPr>
          <p:cNvPr id="4" name="Dia számának helye 3">
            <a:extLst>
              <a:ext uri="{FF2B5EF4-FFF2-40B4-BE49-F238E27FC236}">
                <a16:creationId xmlns:a16="http://schemas.microsoft.com/office/drawing/2014/main" id="{B7EDB05C-509F-4CA1-0415-38D95DAF878C}"/>
              </a:ext>
            </a:extLst>
          </p:cNvPr>
          <p:cNvSpPr>
            <a:spLocks noGrp="1"/>
          </p:cNvSpPr>
          <p:nvPr>
            <p:ph type="sldNum" sz="quarter" idx="12"/>
          </p:nvPr>
        </p:nvSpPr>
        <p:spPr>
          <a:xfrm>
            <a:off x="11040635" y="1891952"/>
            <a:ext cx="1062155" cy="490599"/>
          </a:xfrm>
        </p:spPr>
        <p:txBody>
          <a:bodyPr/>
          <a:lstStyle/>
          <a:p>
            <a:fld id="{E97799C9-84D9-46D2-A11E-BCF8A720529D}" type="slidenum">
              <a:rPr lang="en-US" b="1" smtClean="0">
                <a:effectLst>
                  <a:outerShdw blurRad="38100" dist="38100" dir="2700000" algn="tl">
                    <a:srgbClr val="000000">
                      <a:alpha val="43137"/>
                    </a:srgbClr>
                  </a:outerShdw>
                </a:effectLst>
              </a:rPr>
              <a:t>19</a:t>
            </a:fld>
            <a:endParaRPr lang="en-US" b="1" dirty="0">
              <a:effectLst>
                <a:outerShdw blurRad="38100" dist="38100" dir="2700000" algn="tl">
                  <a:srgbClr val="000000">
                    <a:alpha val="43137"/>
                  </a:srgbClr>
                </a:outerShdw>
              </a:effectLst>
            </a:endParaRPr>
          </a:p>
        </p:txBody>
      </p:sp>
      <p:pic>
        <p:nvPicPr>
          <p:cNvPr id="5" name="Kép 4">
            <a:extLst>
              <a:ext uri="{FF2B5EF4-FFF2-40B4-BE49-F238E27FC236}">
                <a16:creationId xmlns:a16="http://schemas.microsoft.com/office/drawing/2014/main" id="{65A9B050-CC3A-1011-055A-ABF66E1075D2}"/>
              </a:ext>
            </a:extLst>
          </p:cNvPr>
          <p:cNvPicPr>
            <a:picLocks noChangeAspect="1"/>
          </p:cNvPicPr>
          <p:nvPr/>
        </p:nvPicPr>
        <p:blipFill>
          <a:blip r:embed="rId2"/>
          <a:stretch>
            <a:fillRect/>
          </a:stretch>
        </p:blipFill>
        <p:spPr>
          <a:xfrm>
            <a:off x="6711827" y="3838064"/>
            <a:ext cx="5306715" cy="2880788"/>
          </a:xfrm>
          <a:prstGeom prst="rect">
            <a:avLst/>
          </a:prstGeom>
        </p:spPr>
      </p:pic>
      <p:sp>
        <p:nvSpPr>
          <p:cNvPr id="6" name="Nyíl: jobbra mutató 5">
            <a:extLst>
              <a:ext uri="{FF2B5EF4-FFF2-40B4-BE49-F238E27FC236}">
                <a16:creationId xmlns:a16="http://schemas.microsoft.com/office/drawing/2014/main" id="{6FA658DA-7520-23AE-63AA-521FEFA885FB}"/>
              </a:ext>
            </a:extLst>
          </p:cNvPr>
          <p:cNvSpPr/>
          <p:nvPr/>
        </p:nvSpPr>
        <p:spPr>
          <a:xfrm>
            <a:off x="2657600" y="4453955"/>
            <a:ext cx="3687027" cy="8746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err="1">
                <a:solidFill>
                  <a:schemeClr val="tx1"/>
                </a:solidFill>
              </a:rPr>
              <a:t>How</a:t>
            </a:r>
            <a:r>
              <a:rPr lang="hu-HU" b="1" dirty="0">
                <a:solidFill>
                  <a:schemeClr val="tx1"/>
                </a:solidFill>
              </a:rPr>
              <a:t> </a:t>
            </a:r>
            <a:r>
              <a:rPr lang="hu-HU" b="1" dirty="0" err="1">
                <a:solidFill>
                  <a:schemeClr val="tx1"/>
                </a:solidFill>
              </a:rPr>
              <a:t>to</a:t>
            </a:r>
            <a:r>
              <a:rPr lang="hu-HU" b="1" dirty="0">
                <a:solidFill>
                  <a:schemeClr val="tx1"/>
                </a:solidFill>
              </a:rPr>
              <a:t> </a:t>
            </a:r>
            <a:r>
              <a:rPr lang="hu-HU" b="1" dirty="0" err="1">
                <a:solidFill>
                  <a:schemeClr val="tx1"/>
                </a:solidFill>
              </a:rPr>
              <a:t>check</a:t>
            </a:r>
            <a:r>
              <a:rPr lang="hu-HU" b="1" dirty="0">
                <a:solidFill>
                  <a:schemeClr val="tx1"/>
                </a:solidFill>
              </a:rPr>
              <a:t> </a:t>
            </a:r>
            <a:r>
              <a:rPr lang="hu-HU" b="1" dirty="0" err="1">
                <a:solidFill>
                  <a:schemeClr val="tx1"/>
                </a:solidFill>
              </a:rPr>
              <a:t>it</a:t>
            </a:r>
            <a:endParaRPr lang="hu-HU" b="1" dirty="0">
              <a:solidFill>
                <a:schemeClr val="tx1"/>
              </a:solidFill>
            </a:endParaRPr>
          </a:p>
        </p:txBody>
      </p:sp>
      <p:pic>
        <p:nvPicPr>
          <p:cNvPr id="8" name="Kép 7">
            <a:extLst>
              <a:ext uri="{FF2B5EF4-FFF2-40B4-BE49-F238E27FC236}">
                <a16:creationId xmlns:a16="http://schemas.microsoft.com/office/drawing/2014/main" id="{14C41A66-9C40-4C1D-9BEF-CB607D116766}"/>
              </a:ext>
            </a:extLst>
          </p:cNvPr>
          <p:cNvPicPr>
            <a:picLocks noChangeAspect="1"/>
          </p:cNvPicPr>
          <p:nvPr/>
        </p:nvPicPr>
        <p:blipFill>
          <a:blip r:embed="rId3"/>
          <a:stretch>
            <a:fillRect/>
          </a:stretch>
        </p:blipFill>
        <p:spPr>
          <a:xfrm>
            <a:off x="9940211" y="139148"/>
            <a:ext cx="2200847" cy="1243692"/>
          </a:xfrm>
          <a:prstGeom prst="rect">
            <a:avLst/>
          </a:prstGeom>
        </p:spPr>
      </p:pic>
    </p:spTree>
    <p:extLst>
      <p:ext uri="{BB962C8B-B14F-4D97-AF65-F5344CB8AC3E}">
        <p14:creationId xmlns:p14="http://schemas.microsoft.com/office/powerpoint/2010/main" val="714247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 helye 3">
            <a:extLst>
              <a:ext uri="{FF2B5EF4-FFF2-40B4-BE49-F238E27FC236}">
                <a16:creationId xmlns:a16="http://schemas.microsoft.com/office/drawing/2014/main" id="{CED63A2D-4E26-125F-F76B-8DCF7A919378}"/>
              </a:ext>
            </a:extLst>
          </p:cNvPr>
          <p:cNvSpPr>
            <a:spLocks noGrp="1"/>
          </p:cNvSpPr>
          <p:nvPr>
            <p:ph type="body" sz="half" idx="2"/>
          </p:nvPr>
        </p:nvSpPr>
        <p:spPr>
          <a:xfrm>
            <a:off x="263236" y="1634836"/>
            <a:ext cx="6747164" cy="5017756"/>
          </a:xfrm>
        </p:spPr>
        <p:txBody>
          <a:bodyPr>
            <a:normAutofit fontScale="92500" lnSpcReduction="10000"/>
          </a:bodyPr>
          <a:lstStyle/>
          <a:p>
            <a:r>
              <a:rPr lang="hu-HU" sz="1700" b="1" dirty="0" err="1">
                <a:solidFill>
                  <a:schemeClr val="tx1"/>
                </a:solidFill>
              </a:rPr>
              <a:t>Educational</a:t>
            </a:r>
            <a:r>
              <a:rPr lang="hu-HU" sz="1700" b="1" dirty="0">
                <a:solidFill>
                  <a:schemeClr val="tx1"/>
                </a:solidFill>
              </a:rPr>
              <a:t> </a:t>
            </a:r>
            <a:r>
              <a:rPr lang="hu-HU" sz="1700" b="1" dirty="0" err="1">
                <a:solidFill>
                  <a:schemeClr val="tx1"/>
                </a:solidFill>
              </a:rPr>
              <a:t>issues</a:t>
            </a:r>
            <a:r>
              <a:rPr lang="hu-HU" sz="1700" b="1" dirty="0">
                <a:solidFill>
                  <a:schemeClr val="tx1"/>
                </a:solidFill>
              </a:rPr>
              <a:t>  </a:t>
            </a:r>
            <a:r>
              <a:rPr lang="hu-HU" sz="1600" dirty="0">
                <a:solidFill>
                  <a:schemeClr val="tx1"/>
                </a:solidFill>
              </a:rPr>
              <a:t>(</a:t>
            </a:r>
            <a:r>
              <a:rPr lang="hu-HU" sz="1600" dirty="0" err="1">
                <a:solidFill>
                  <a:schemeClr val="tx1"/>
                </a:solidFill>
              </a:rPr>
              <a:t>please</a:t>
            </a:r>
            <a:r>
              <a:rPr lang="hu-HU" sz="1600" dirty="0">
                <a:solidFill>
                  <a:schemeClr val="tx1"/>
                </a:solidFill>
              </a:rPr>
              <a:t> see </a:t>
            </a:r>
            <a:r>
              <a:rPr lang="hu-HU" sz="1600" dirty="0" err="1">
                <a:solidFill>
                  <a:schemeClr val="tx1"/>
                </a:solidFill>
              </a:rPr>
              <a:t>your</a:t>
            </a:r>
            <a:r>
              <a:rPr lang="hu-HU" sz="1600" dirty="0">
                <a:solidFill>
                  <a:schemeClr val="tx1"/>
                </a:solidFill>
              </a:rPr>
              <a:t> </a:t>
            </a:r>
            <a:r>
              <a:rPr lang="hu-HU" sz="1600" dirty="0" err="1">
                <a:solidFill>
                  <a:schemeClr val="tx1"/>
                </a:solidFill>
              </a:rPr>
              <a:t>educational</a:t>
            </a:r>
            <a:r>
              <a:rPr lang="hu-HU" sz="1600" dirty="0">
                <a:solidFill>
                  <a:schemeClr val="tx1"/>
                </a:solidFill>
              </a:rPr>
              <a:t> </a:t>
            </a:r>
            <a:r>
              <a:rPr lang="hu-HU" sz="1600" dirty="0" err="1">
                <a:solidFill>
                  <a:schemeClr val="tx1"/>
                </a:solidFill>
              </a:rPr>
              <a:t>coordinator,their</a:t>
            </a:r>
            <a:r>
              <a:rPr lang="hu-HU" sz="1600" dirty="0">
                <a:solidFill>
                  <a:schemeClr val="tx1"/>
                </a:solidFill>
              </a:rPr>
              <a:t> </a:t>
            </a:r>
            <a:r>
              <a:rPr lang="hu-HU" sz="1600" dirty="0" err="1">
                <a:solidFill>
                  <a:schemeClr val="tx1"/>
                </a:solidFill>
              </a:rPr>
              <a:t>names</a:t>
            </a:r>
            <a:r>
              <a:rPr lang="hu-HU" sz="1600" dirty="0">
                <a:solidFill>
                  <a:schemeClr val="tx1"/>
                </a:solidFill>
              </a:rPr>
              <a:t> </a:t>
            </a:r>
            <a:r>
              <a:rPr lang="hu-HU" sz="1600" dirty="0" err="1">
                <a:solidFill>
                  <a:schemeClr val="tx1"/>
                </a:solidFill>
              </a:rPr>
              <a:t>are</a:t>
            </a:r>
            <a:r>
              <a:rPr lang="hu-HU" sz="1600" dirty="0">
                <a:solidFill>
                  <a:schemeClr val="tx1"/>
                </a:solidFill>
              </a:rPr>
              <a:t> </a:t>
            </a:r>
            <a:r>
              <a:rPr lang="hu-HU" sz="1600" dirty="0" err="1">
                <a:solidFill>
                  <a:schemeClr val="tx1"/>
                </a:solidFill>
              </a:rPr>
              <a:t>on</a:t>
            </a:r>
            <a:r>
              <a:rPr lang="hu-HU" sz="1600" dirty="0">
                <a:solidFill>
                  <a:schemeClr val="tx1"/>
                </a:solidFill>
              </a:rPr>
              <a:t> </a:t>
            </a:r>
            <a:r>
              <a:rPr lang="hu-HU" sz="1600" dirty="0" err="1">
                <a:solidFill>
                  <a:schemeClr val="tx1"/>
                </a:solidFill>
              </a:rPr>
              <a:t>the</a:t>
            </a:r>
            <a:r>
              <a:rPr lang="hu-HU" sz="1600" dirty="0">
                <a:solidFill>
                  <a:schemeClr val="tx1"/>
                </a:solidFill>
              </a:rPr>
              <a:t> 3. and 5. </a:t>
            </a:r>
            <a:r>
              <a:rPr lang="hu-HU" sz="1600" dirty="0" err="1">
                <a:solidFill>
                  <a:schemeClr val="tx1"/>
                </a:solidFill>
              </a:rPr>
              <a:t>slide</a:t>
            </a:r>
            <a:r>
              <a:rPr lang="hu-HU" sz="1600" dirty="0">
                <a:solidFill>
                  <a:schemeClr val="tx1"/>
                </a:solidFill>
              </a:rPr>
              <a:t>)</a:t>
            </a:r>
          </a:p>
          <a:p>
            <a:r>
              <a:rPr lang="hu-HU" sz="1600" dirty="0" err="1">
                <a:solidFill>
                  <a:schemeClr val="tx1"/>
                </a:solidFill>
              </a:rPr>
              <a:t>Any</a:t>
            </a:r>
            <a:r>
              <a:rPr lang="hu-HU" sz="1600" dirty="0">
                <a:solidFill>
                  <a:schemeClr val="tx1"/>
                </a:solidFill>
              </a:rPr>
              <a:t> </a:t>
            </a:r>
            <a:r>
              <a:rPr lang="hu-HU" sz="1600" dirty="0" err="1">
                <a:solidFill>
                  <a:schemeClr val="tx1"/>
                </a:solidFill>
              </a:rPr>
              <a:t>questions</a:t>
            </a:r>
            <a:r>
              <a:rPr lang="hu-HU" sz="1600" dirty="0">
                <a:solidFill>
                  <a:schemeClr val="tx1"/>
                </a:solidFill>
              </a:rPr>
              <a:t> </a:t>
            </a:r>
            <a:r>
              <a:rPr lang="hu-HU" sz="1600" dirty="0" err="1">
                <a:solidFill>
                  <a:schemeClr val="tx1"/>
                </a:solidFill>
              </a:rPr>
              <a:t>related</a:t>
            </a:r>
            <a:r>
              <a:rPr lang="hu-HU" sz="1600" dirty="0">
                <a:solidFill>
                  <a:schemeClr val="tx1"/>
                </a:solidFill>
              </a:rPr>
              <a:t> </a:t>
            </a:r>
            <a:r>
              <a:rPr lang="hu-HU" sz="1600" dirty="0" err="1">
                <a:solidFill>
                  <a:schemeClr val="tx1"/>
                </a:solidFill>
              </a:rPr>
              <a:t>to</a:t>
            </a:r>
            <a:endParaRPr lang="hu-HU" sz="1600" dirty="0">
              <a:solidFill>
                <a:schemeClr val="tx1"/>
              </a:solidFill>
            </a:endParaRPr>
          </a:p>
          <a:p>
            <a:pPr marL="171450" indent="-171450">
              <a:buFont typeface="Arial" panose="020B0604020202020204" pitchFamily="34" charset="0"/>
              <a:buChar char="•"/>
            </a:pPr>
            <a:r>
              <a:rPr lang="hu-HU" sz="1600" dirty="0" err="1">
                <a:solidFill>
                  <a:schemeClr val="tx1"/>
                </a:solidFill>
              </a:rPr>
              <a:t>Enrollment</a:t>
            </a:r>
            <a:endParaRPr lang="hu-HU" sz="1600" dirty="0">
              <a:solidFill>
                <a:schemeClr val="tx1"/>
              </a:solidFill>
            </a:endParaRPr>
          </a:p>
          <a:p>
            <a:pPr marL="171450" indent="-171450">
              <a:buFont typeface="Arial" panose="020B0604020202020204" pitchFamily="34" charset="0"/>
              <a:buChar char="•"/>
            </a:pPr>
            <a:r>
              <a:rPr lang="hu-HU" sz="1600" dirty="0" err="1">
                <a:solidFill>
                  <a:schemeClr val="tx1"/>
                </a:solidFill>
              </a:rPr>
              <a:t>Subject</a:t>
            </a:r>
            <a:r>
              <a:rPr lang="hu-HU" sz="1600" dirty="0">
                <a:solidFill>
                  <a:schemeClr val="tx1"/>
                </a:solidFill>
              </a:rPr>
              <a:t> </a:t>
            </a:r>
            <a:r>
              <a:rPr lang="hu-HU" sz="1600" dirty="0" err="1">
                <a:solidFill>
                  <a:schemeClr val="tx1"/>
                </a:solidFill>
              </a:rPr>
              <a:t>registration</a:t>
            </a:r>
            <a:endParaRPr lang="hu-HU" sz="1600" dirty="0">
              <a:solidFill>
                <a:schemeClr val="tx1"/>
              </a:solidFill>
            </a:endParaRPr>
          </a:p>
          <a:p>
            <a:pPr marL="171450" indent="-171450">
              <a:buFont typeface="Arial" panose="020B0604020202020204" pitchFamily="34" charset="0"/>
              <a:buChar char="•"/>
            </a:pPr>
            <a:r>
              <a:rPr lang="hu-HU" sz="1600" dirty="0" err="1">
                <a:solidFill>
                  <a:schemeClr val="tx1"/>
                </a:solidFill>
              </a:rPr>
              <a:t>Subject</a:t>
            </a:r>
            <a:r>
              <a:rPr lang="hu-HU" sz="1600" dirty="0">
                <a:solidFill>
                  <a:schemeClr val="tx1"/>
                </a:solidFill>
              </a:rPr>
              <a:t> </a:t>
            </a:r>
            <a:r>
              <a:rPr lang="hu-HU" sz="1600" dirty="0" err="1">
                <a:solidFill>
                  <a:schemeClr val="tx1"/>
                </a:solidFill>
              </a:rPr>
              <a:t>recognition</a:t>
            </a:r>
            <a:endParaRPr lang="hu-HU" sz="1600" dirty="0">
              <a:solidFill>
                <a:schemeClr val="tx1"/>
              </a:solidFill>
            </a:endParaRPr>
          </a:p>
          <a:p>
            <a:pPr marL="171450" indent="-171450">
              <a:buFont typeface="Arial" panose="020B0604020202020204" pitchFamily="34" charset="0"/>
              <a:buChar char="•"/>
            </a:pPr>
            <a:r>
              <a:rPr lang="hu-HU" sz="1600" dirty="0" err="1">
                <a:solidFill>
                  <a:schemeClr val="tx1"/>
                </a:solidFill>
              </a:rPr>
              <a:t>Issues</a:t>
            </a:r>
            <a:r>
              <a:rPr lang="hu-HU" sz="1600" dirty="0">
                <a:solidFill>
                  <a:schemeClr val="tx1"/>
                </a:solidFill>
              </a:rPr>
              <a:t> </a:t>
            </a:r>
            <a:r>
              <a:rPr lang="hu-HU" sz="1600" dirty="0" err="1">
                <a:solidFill>
                  <a:schemeClr val="tx1"/>
                </a:solidFill>
              </a:rPr>
              <a:t>with</a:t>
            </a:r>
            <a:r>
              <a:rPr lang="hu-HU" sz="1600" dirty="0">
                <a:solidFill>
                  <a:schemeClr val="tx1"/>
                </a:solidFill>
              </a:rPr>
              <a:t> </a:t>
            </a:r>
            <a:r>
              <a:rPr lang="hu-HU" sz="1600" dirty="0" err="1">
                <a:solidFill>
                  <a:schemeClr val="tx1"/>
                </a:solidFill>
              </a:rPr>
              <a:t>Neptun</a:t>
            </a:r>
            <a:endParaRPr lang="hu-HU" sz="1600" dirty="0">
              <a:solidFill>
                <a:schemeClr val="tx1"/>
              </a:solidFill>
            </a:endParaRPr>
          </a:p>
          <a:p>
            <a:pPr marL="171450" indent="-171450">
              <a:buFont typeface="Arial" panose="020B0604020202020204" pitchFamily="34" charset="0"/>
              <a:buChar char="•"/>
            </a:pPr>
            <a:r>
              <a:rPr lang="hu-HU" sz="1600" dirty="0" err="1">
                <a:solidFill>
                  <a:schemeClr val="tx1"/>
                </a:solidFill>
              </a:rPr>
              <a:t>Student</a:t>
            </a:r>
            <a:r>
              <a:rPr lang="hu-HU" sz="1600" dirty="0">
                <a:solidFill>
                  <a:schemeClr val="tx1"/>
                </a:solidFill>
              </a:rPr>
              <a:t> ID, </a:t>
            </a:r>
            <a:r>
              <a:rPr lang="hu-HU" sz="1600" dirty="0" err="1">
                <a:solidFill>
                  <a:schemeClr val="tx1"/>
                </a:solidFill>
              </a:rPr>
              <a:t>student</a:t>
            </a:r>
            <a:r>
              <a:rPr lang="hu-HU" sz="1600" dirty="0">
                <a:solidFill>
                  <a:schemeClr val="tx1"/>
                </a:solidFill>
              </a:rPr>
              <a:t> status </a:t>
            </a:r>
            <a:r>
              <a:rPr lang="hu-HU" sz="1600" dirty="0" err="1">
                <a:solidFill>
                  <a:schemeClr val="tx1"/>
                </a:solidFill>
              </a:rPr>
              <a:t>certificate</a:t>
            </a:r>
            <a:r>
              <a:rPr lang="hu-HU" sz="1600" dirty="0">
                <a:solidFill>
                  <a:schemeClr val="tx1"/>
                </a:solidFill>
              </a:rPr>
              <a:t>, </a:t>
            </a:r>
            <a:r>
              <a:rPr lang="hu-HU" sz="1600" dirty="0" err="1">
                <a:solidFill>
                  <a:schemeClr val="tx1"/>
                </a:solidFill>
              </a:rPr>
              <a:t>transcript</a:t>
            </a:r>
            <a:endParaRPr lang="hu-HU" sz="1600" dirty="0">
              <a:solidFill>
                <a:schemeClr val="tx1"/>
              </a:solidFill>
            </a:endParaRPr>
          </a:p>
          <a:p>
            <a:pPr marL="171450" indent="-171450">
              <a:buFont typeface="Arial" panose="020B0604020202020204" pitchFamily="34" charset="0"/>
              <a:buChar char="•"/>
            </a:pPr>
            <a:r>
              <a:rPr lang="hu-HU" sz="1600" dirty="0" err="1">
                <a:solidFill>
                  <a:schemeClr val="tx1"/>
                </a:solidFill>
              </a:rPr>
              <a:t>Thesis</a:t>
            </a:r>
            <a:r>
              <a:rPr lang="hu-HU" sz="1600" dirty="0">
                <a:solidFill>
                  <a:schemeClr val="tx1"/>
                </a:solidFill>
              </a:rPr>
              <a:t> </a:t>
            </a:r>
          </a:p>
          <a:p>
            <a:r>
              <a:rPr lang="hu-HU" sz="1700" b="1" dirty="0">
                <a:solidFill>
                  <a:schemeClr val="tx1"/>
                </a:solidFill>
              </a:rPr>
              <a:t>Non-</a:t>
            </a:r>
            <a:r>
              <a:rPr lang="hu-HU" sz="1700" b="1" dirty="0" err="1">
                <a:solidFill>
                  <a:schemeClr val="tx1"/>
                </a:solidFill>
              </a:rPr>
              <a:t>educational</a:t>
            </a:r>
            <a:r>
              <a:rPr lang="hu-HU" sz="1700" b="1" dirty="0">
                <a:solidFill>
                  <a:schemeClr val="tx1"/>
                </a:solidFill>
              </a:rPr>
              <a:t> </a:t>
            </a:r>
            <a:r>
              <a:rPr lang="hu-HU" sz="1700" b="1" dirty="0" err="1">
                <a:solidFill>
                  <a:schemeClr val="tx1"/>
                </a:solidFill>
              </a:rPr>
              <a:t>issues</a:t>
            </a:r>
            <a:r>
              <a:rPr lang="hu-HU" sz="1700" b="1" dirty="0">
                <a:solidFill>
                  <a:schemeClr val="tx1"/>
                </a:solidFill>
              </a:rPr>
              <a:t> </a:t>
            </a:r>
            <a:r>
              <a:rPr lang="hu-HU" sz="1600" dirty="0">
                <a:solidFill>
                  <a:schemeClr val="tx1"/>
                </a:solidFill>
              </a:rPr>
              <a:t>(</a:t>
            </a:r>
            <a:r>
              <a:rPr lang="hu-HU" sz="1600" dirty="0" err="1">
                <a:solidFill>
                  <a:schemeClr val="tx1"/>
                </a:solidFill>
              </a:rPr>
              <a:t>please</a:t>
            </a:r>
            <a:r>
              <a:rPr lang="hu-HU" sz="1600" dirty="0">
                <a:solidFill>
                  <a:schemeClr val="tx1"/>
                </a:solidFill>
              </a:rPr>
              <a:t> </a:t>
            </a:r>
            <a:r>
              <a:rPr lang="hu-HU" sz="1600" dirty="0" err="1">
                <a:solidFill>
                  <a:schemeClr val="tx1"/>
                </a:solidFill>
              </a:rPr>
              <a:t>see</a:t>
            </a:r>
            <a:r>
              <a:rPr lang="hu-HU" sz="1600" dirty="0">
                <a:solidFill>
                  <a:schemeClr val="tx1"/>
                </a:solidFill>
              </a:rPr>
              <a:t>  Mrs.Barbara Tátrainé Biró)</a:t>
            </a:r>
          </a:p>
          <a:p>
            <a:r>
              <a:rPr lang="hu-HU" sz="1600" dirty="0" err="1">
                <a:solidFill>
                  <a:schemeClr val="tx1"/>
                </a:solidFill>
              </a:rPr>
              <a:t>Any</a:t>
            </a:r>
            <a:r>
              <a:rPr lang="hu-HU" sz="1600" dirty="0">
                <a:solidFill>
                  <a:schemeClr val="tx1"/>
                </a:solidFill>
              </a:rPr>
              <a:t> </a:t>
            </a:r>
            <a:r>
              <a:rPr lang="hu-HU" sz="1600" dirty="0" err="1">
                <a:solidFill>
                  <a:schemeClr val="tx1"/>
                </a:solidFill>
              </a:rPr>
              <a:t>question</a:t>
            </a:r>
            <a:r>
              <a:rPr lang="hu-HU" sz="1600" dirty="0">
                <a:solidFill>
                  <a:schemeClr val="tx1"/>
                </a:solidFill>
              </a:rPr>
              <a:t> </a:t>
            </a:r>
            <a:r>
              <a:rPr lang="hu-HU" sz="1600" dirty="0" err="1">
                <a:solidFill>
                  <a:schemeClr val="tx1"/>
                </a:solidFill>
              </a:rPr>
              <a:t>related</a:t>
            </a:r>
            <a:r>
              <a:rPr lang="hu-HU" sz="1600" dirty="0">
                <a:solidFill>
                  <a:schemeClr val="tx1"/>
                </a:solidFill>
              </a:rPr>
              <a:t> </a:t>
            </a:r>
            <a:r>
              <a:rPr lang="hu-HU" sz="1600" dirty="0" err="1">
                <a:solidFill>
                  <a:schemeClr val="tx1"/>
                </a:solidFill>
              </a:rPr>
              <a:t>to</a:t>
            </a:r>
            <a:endParaRPr lang="hu-HU" sz="1600" dirty="0">
              <a:solidFill>
                <a:schemeClr val="tx1"/>
              </a:solidFill>
            </a:endParaRPr>
          </a:p>
          <a:p>
            <a:pPr marL="171450" indent="-171450">
              <a:buFont typeface="Arial" panose="020B0604020202020204" pitchFamily="34" charset="0"/>
              <a:buChar char="•"/>
            </a:pPr>
            <a:r>
              <a:rPr lang="hu-HU" sz="1600" dirty="0" err="1">
                <a:solidFill>
                  <a:schemeClr val="tx1"/>
                </a:solidFill>
              </a:rPr>
              <a:t>Residence</a:t>
            </a:r>
            <a:r>
              <a:rPr lang="hu-HU" sz="1600" dirty="0">
                <a:solidFill>
                  <a:schemeClr val="tx1"/>
                </a:solidFill>
              </a:rPr>
              <a:t> permit</a:t>
            </a:r>
          </a:p>
          <a:p>
            <a:pPr marL="171450" indent="-171450">
              <a:buFont typeface="Arial" panose="020B0604020202020204" pitchFamily="34" charset="0"/>
              <a:buChar char="•"/>
            </a:pPr>
            <a:r>
              <a:rPr lang="hu-HU" sz="1600" dirty="0">
                <a:solidFill>
                  <a:schemeClr val="tx1"/>
                </a:solidFill>
              </a:rPr>
              <a:t>Bank account</a:t>
            </a:r>
          </a:p>
          <a:p>
            <a:pPr marL="171450" indent="-171450">
              <a:buFont typeface="Arial" panose="020B0604020202020204" pitchFamily="34" charset="0"/>
              <a:buChar char="•"/>
            </a:pPr>
            <a:r>
              <a:rPr lang="hu-HU" sz="1600" dirty="0">
                <a:solidFill>
                  <a:schemeClr val="tx1"/>
                </a:solidFill>
              </a:rPr>
              <a:t>TAX </a:t>
            </a:r>
            <a:r>
              <a:rPr lang="hu-HU" sz="1600" dirty="0" err="1">
                <a:solidFill>
                  <a:schemeClr val="tx1"/>
                </a:solidFill>
              </a:rPr>
              <a:t>number</a:t>
            </a:r>
            <a:endParaRPr lang="hu-HU" sz="1600" dirty="0">
              <a:solidFill>
                <a:schemeClr val="tx1"/>
              </a:solidFill>
            </a:endParaRPr>
          </a:p>
          <a:p>
            <a:pPr marL="171450" indent="-171450">
              <a:buFont typeface="Arial" panose="020B0604020202020204" pitchFamily="34" charset="0"/>
              <a:buChar char="•"/>
            </a:pPr>
            <a:r>
              <a:rPr lang="hu-HU" sz="1600" dirty="0">
                <a:solidFill>
                  <a:schemeClr val="tx1"/>
                </a:solidFill>
              </a:rPr>
              <a:t>Public </a:t>
            </a:r>
            <a:r>
              <a:rPr lang="hu-HU" sz="1600" dirty="0" err="1">
                <a:solidFill>
                  <a:schemeClr val="tx1"/>
                </a:solidFill>
              </a:rPr>
              <a:t>health</a:t>
            </a:r>
            <a:r>
              <a:rPr lang="hu-HU" sz="1600" dirty="0">
                <a:solidFill>
                  <a:schemeClr val="tx1"/>
                </a:solidFill>
              </a:rPr>
              <a:t> </a:t>
            </a:r>
            <a:r>
              <a:rPr lang="hu-HU" sz="1600" dirty="0" err="1">
                <a:solidFill>
                  <a:schemeClr val="tx1"/>
                </a:solidFill>
              </a:rPr>
              <a:t>insurance</a:t>
            </a:r>
            <a:r>
              <a:rPr lang="hu-HU" sz="1600" dirty="0">
                <a:solidFill>
                  <a:schemeClr val="tx1"/>
                </a:solidFill>
              </a:rPr>
              <a:t>, </a:t>
            </a:r>
            <a:r>
              <a:rPr lang="hu-HU" sz="1600" dirty="0" err="1">
                <a:solidFill>
                  <a:schemeClr val="tx1"/>
                </a:solidFill>
              </a:rPr>
              <a:t>private</a:t>
            </a:r>
            <a:r>
              <a:rPr lang="hu-HU" sz="1600" dirty="0">
                <a:solidFill>
                  <a:schemeClr val="tx1"/>
                </a:solidFill>
              </a:rPr>
              <a:t> </a:t>
            </a:r>
            <a:r>
              <a:rPr lang="hu-HU" sz="1600" dirty="0" err="1">
                <a:solidFill>
                  <a:schemeClr val="tx1"/>
                </a:solidFill>
              </a:rPr>
              <a:t>health</a:t>
            </a:r>
            <a:r>
              <a:rPr lang="hu-HU" sz="1600" dirty="0">
                <a:solidFill>
                  <a:schemeClr val="tx1"/>
                </a:solidFill>
              </a:rPr>
              <a:t> </a:t>
            </a:r>
            <a:r>
              <a:rPr lang="hu-HU" sz="1600" dirty="0" err="1">
                <a:solidFill>
                  <a:schemeClr val="tx1"/>
                </a:solidFill>
              </a:rPr>
              <a:t>insurance</a:t>
            </a:r>
            <a:endParaRPr lang="hu-HU" sz="1600" dirty="0">
              <a:solidFill>
                <a:schemeClr val="tx1"/>
              </a:solidFill>
            </a:endParaRPr>
          </a:p>
          <a:p>
            <a:pPr marL="171450" indent="-171450">
              <a:buFont typeface="Arial" panose="020B0604020202020204" pitchFamily="34" charset="0"/>
              <a:buChar char="•"/>
            </a:pPr>
            <a:endParaRPr lang="hu-HU" sz="1600" dirty="0"/>
          </a:p>
        </p:txBody>
      </p:sp>
      <p:sp>
        <p:nvSpPr>
          <p:cNvPr id="2" name="Dia számának helye 1">
            <a:extLst>
              <a:ext uri="{FF2B5EF4-FFF2-40B4-BE49-F238E27FC236}">
                <a16:creationId xmlns:a16="http://schemas.microsoft.com/office/drawing/2014/main" id="{17C7696F-1888-8B2C-BC79-F84A34536D83}"/>
              </a:ext>
            </a:extLst>
          </p:cNvPr>
          <p:cNvSpPr>
            <a:spLocks noGrp="1"/>
          </p:cNvSpPr>
          <p:nvPr>
            <p:ph type="sldNum" sz="quarter" idx="12"/>
          </p:nvPr>
        </p:nvSpPr>
        <p:spPr>
          <a:xfrm>
            <a:off x="10829004" y="6161993"/>
            <a:ext cx="1062155" cy="490599"/>
          </a:xfrm>
        </p:spPr>
        <p:txBody>
          <a:bodyPr/>
          <a:lstStyle/>
          <a:p>
            <a:fld id="{D57F1E4F-1CFF-5643-939E-217C01CDF565}" type="slidenum">
              <a:rPr lang="en-US" b="1" smtClean="0">
                <a:effectLst>
                  <a:outerShdw blurRad="38100" dist="38100" dir="2700000" algn="tl">
                    <a:srgbClr val="000000">
                      <a:alpha val="43137"/>
                    </a:srgbClr>
                  </a:outerShdw>
                </a:effectLst>
              </a:rPr>
              <a:pPr/>
              <a:t>2</a:t>
            </a:fld>
            <a:endParaRPr lang="en-US" b="1" dirty="0">
              <a:effectLst>
                <a:outerShdw blurRad="38100" dist="38100" dir="2700000" algn="tl">
                  <a:srgbClr val="000000">
                    <a:alpha val="43137"/>
                  </a:srgbClr>
                </a:outerShdw>
              </a:effectLst>
            </a:endParaRPr>
          </a:p>
        </p:txBody>
      </p:sp>
      <p:sp>
        <p:nvSpPr>
          <p:cNvPr id="7" name="Téglalap 6">
            <a:extLst>
              <a:ext uri="{FF2B5EF4-FFF2-40B4-BE49-F238E27FC236}">
                <a16:creationId xmlns:a16="http://schemas.microsoft.com/office/drawing/2014/main" id="{60C086FF-B8CC-B193-6F18-657F65F700E3}"/>
              </a:ext>
            </a:extLst>
          </p:cNvPr>
          <p:cNvSpPr/>
          <p:nvPr/>
        </p:nvSpPr>
        <p:spPr>
          <a:xfrm>
            <a:off x="916066" y="300239"/>
            <a:ext cx="5209310" cy="1158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b="1" dirty="0" err="1">
                <a:solidFill>
                  <a:schemeClr val="bg1"/>
                </a:solidFill>
              </a:rPr>
              <a:t>Educational</a:t>
            </a:r>
            <a:r>
              <a:rPr lang="hu-HU" sz="2800" b="1" dirty="0">
                <a:solidFill>
                  <a:schemeClr val="bg1"/>
                </a:solidFill>
              </a:rPr>
              <a:t>/</a:t>
            </a:r>
          </a:p>
          <a:p>
            <a:pPr algn="ctr"/>
            <a:r>
              <a:rPr lang="hu-HU" sz="2800" b="1" dirty="0">
                <a:solidFill>
                  <a:schemeClr val="bg1"/>
                </a:solidFill>
              </a:rPr>
              <a:t>non-</a:t>
            </a:r>
            <a:r>
              <a:rPr lang="hu-HU" sz="2800" b="1" dirty="0" err="1">
                <a:solidFill>
                  <a:schemeClr val="bg1"/>
                </a:solidFill>
              </a:rPr>
              <a:t>educational</a:t>
            </a:r>
            <a:r>
              <a:rPr lang="hu-HU" sz="2800" b="1" dirty="0">
                <a:solidFill>
                  <a:schemeClr val="bg1"/>
                </a:solidFill>
              </a:rPr>
              <a:t> </a:t>
            </a:r>
            <a:r>
              <a:rPr lang="hu-HU" sz="2800" b="1" dirty="0" err="1">
                <a:solidFill>
                  <a:schemeClr val="bg1"/>
                </a:solidFill>
              </a:rPr>
              <a:t>issues</a:t>
            </a:r>
            <a:endParaRPr lang="hu-HU" sz="2800" b="1" dirty="0">
              <a:solidFill>
                <a:schemeClr val="bg1"/>
              </a:solidFill>
            </a:endParaRPr>
          </a:p>
        </p:txBody>
      </p:sp>
      <p:pic>
        <p:nvPicPr>
          <p:cNvPr id="5" name="Kép 4">
            <a:extLst>
              <a:ext uri="{FF2B5EF4-FFF2-40B4-BE49-F238E27FC236}">
                <a16:creationId xmlns:a16="http://schemas.microsoft.com/office/drawing/2014/main" id="{331B2794-1E93-417A-BCF4-36987D7324CE}"/>
              </a:ext>
            </a:extLst>
          </p:cNvPr>
          <p:cNvPicPr>
            <a:picLocks noChangeAspect="1"/>
          </p:cNvPicPr>
          <p:nvPr/>
        </p:nvPicPr>
        <p:blipFill>
          <a:blip r:embed="rId2"/>
          <a:stretch>
            <a:fillRect/>
          </a:stretch>
        </p:blipFill>
        <p:spPr>
          <a:xfrm>
            <a:off x="9728580" y="5408900"/>
            <a:ext cx="2200847" cy="1243692"/>
          </a:xfrm>
          <a:prstGeom prst="rect">
            <a:avLst/>
          </a:prstGeom>
        </p:spPr>
      </p:pic>
    </p:spTree>
    <p:extLst>
      <p:ext uri="{BB962C8B-B14F-4D97-AF65-F5344CB8AC3E}">
        <p14:creationId xmlns:p14="http://schemas.microsoft.com/office/powerpoint/2010/main" val="56082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helye 6">
            <a:extLst>
              <a:ext uri="{FF2B5EF4-FFF2-40B4-BE49-F238E27FC236}">
                <a16:creationId xmlns:a16="http://schemas.microsoft.com/office/drawing/2014/main" id="{E6F4C115-8671-CE39-8BB5-DCC8F3C17761}"/>
              </a:ext>
            </a:extLst>
          </p:cNvPr>
          <p:cNvPicPr>
            <a:picLocks noGrp="1" noChangeAspect="1"/>
          </p:cNvPicPr>
          <p:nvPr>
            <p:ph type="pic" sz="quarter" idx="13"/>
          </p:nvPr>
        </p:nvPicPr>
        <p:blipFill>
          <a:blip r:embed="rId2"/>
          <a:srcRect t="12490" b="12490"/>
          <a:stretch>
            <a:fillRect/>
          </a:stretch>
        </p:blipFill>
        <p:spPr/>
      </p:pic>
      <p:sp>
        <p:nvSpPr>
          <p:cNvPr id="4" name="Szöveg helye 3">
            <a:extLst>
              <a:ext uri="{FF2B5EF4-FFF2-40B4-BE49-F238E27FC236}">
                <a16:creationId xmlns:a16="http://schemas.microsoft.com/office/drawing/2014/main" id="{AD543061-4C4E-D3AE-C325-C0F08BCE875C}"/>
              </a:ext>
            </a:extLst>
          </p:cNvPr>
          <p:cNvSpPr>
            <a:spLocks noGrp="1"/>
          </p:cNvSpPr>
          <p:nvPr>
            <p:ph type="body" sz="half" idx="2"/>
          </p:nvPr>
        </p:nvSpPr>
        <p:spPr>
          <a:xfrm>
            <a:off x="531148" y="1257301"/>
            <a:ext cx="5493312" cy="5200294"/>
          </a:xfrm>
        </p:spPr>
        <p:txBody>
          <a:bodyPr>
            <a:normAutofit lnSpcReduction="10000"/>
          </a:bodyPr>
          <a:lstStyle/>
          <a:p>
            <a:pPr marL="285750" indent="-285750" algn="just">
              <a:buFont typeface="Arial" panose="020B0604020202020204" pitchFamily="34" charset="0"/>
              <a:buChar char="•"/>
            </a:pPr>
            <a:r>
              <a:rPr lang="hu-HU" sz="1800" dirty="0"/>
              <a:t> </a:t>
            </a:r>
            <a:r>
              <a:rPr lang="hu-HU" sz="2000" b="1" dirty="0" err="1"/>
              <a:t>Student</a:t>
            </a:r>
            <a:r>
              <a:rPr lang="hu-HU" sz="2000" b="1" dirty="0"/>
              <a:t> status </a:t>
            </a:r>
            <a:r>
              <a:rPr lang="hu-HU" sz="2000" b="1" dirty="0" err="1"/>
              <a:t>certificate</a:t>
            </a:r>
            <a:endParaRPr lang="hu-HU" sz="2000" b="1" dirty="0"/>
          </a:p>
          <a:p>
            <a:pPr marL="285750" indent="-285750">
              <a:buFont typeface="Arial" panose="020B0604020202020204" pitchFamily="34" charset="0"/>
              <a:buChar char="•"/>
            </a:pPr>
            <a:r>
              <a:rPr lang="hu-HU" sz="2000" b="1" dirty="0"/>
              <a:t> </a:t>
            </a:r>
            <a:r>
              <a:rPr lang="hu-HU" sz="2000" b="1" dirty="0" err="1"/>
              <a:t>Transcript</a:t>
            </a:r>
            <a:endParaRPr lang="hu-HU" sz="2400" dirty="0"/>
          </a:p>
          <a:p>
            <a:pPr algn="just"/>
            <a:r>
              <a:rPr lang="hu-HU" sz="2000" dirty="0"/>
              <a:t>In NEPTUN </a:t>
            </a:r>
            <a:r>
              <a:rPr lang="hu-HU" sz="2000" dirty="0" err="1"/>
              <a:t>choose</a:t>
            </a:r>
            <a:r>
              <a:rPr lang="hu-HU" sz="2000" dirty="0"/>
              <a:t> </a:t>
            </a:r>
            <a:r>
              <a:rPr lang="hu-HU" sz="2000" dirty="0" err="1"/>
              <a:t>Administration</a:t>
            </a:r>
            <a:r>
              <a:rPr lang="hu-HU" sz="2000" dirty="0"/>
              <a:t> </a:t>
            </a:r>
            <a:r>
              <a:rPr lang="hu-HU" sz="2000" dirty="0" err="1"/>
              <a:t>menu</a:t>
            </a:r>
            <a:r>
              <a:rPr lang="hu-HU" sz="2000" dirty="0"/>
              <a:t>/</a:t>
            </a:r>
            <a:r>
              <a:rPr lang="hu-HU" sz="2000" dirty="0" err="1"/>
              <a:t>Requests</a:t>
            </a:r>
            <a:r>
              <a:rPr lang="hu-HU" sz="2000" dirty="0"/>
              <a:t>/</a:t>
            </a:r>
            <a:r>
              <a:rPr lang="hu-HU" sz="2000" b="1" dirty="0" err="1"/>
              <a:t>Application</a:t>
            </a:r>
            <a:r>
              <a:rPr lang="hu-HU" sz="2000" b="1" dirty="0"/>
              <a:t> for printed </a:t>
            </a:r>
            <a:r>
              <a:rPr lang="hu-HU" sz="2000" b="1" dirty="0" err="1"/>
              <a:t>document</a:t>
            </a:r>
            <a:r>
              <a:rPr lang="hu-HU" sz="2000" dirty="0"/>
              <a:t> </a:t>
            </a:r>
            <a:r>
              <a:rPr lang="hu-HU" sz="2000" dirty="0" err="1"/>
              <a:t>or</a:t>
            </a:r>
            <a:r>
              <a:rPr lang="hu-HU" sz="2000" dirty="0"/>
              <a:t> </a:t>
            </a:r>
            <a:r>
              <a:rPr lang="hu-HU" sz="2000" dirty="0" err="1"/>
              <a:t>write</a:t>
            </a:r>
            <a:r>
              <a:rPr lang="hu-HU" sz="2000" dirty="0"/>
              <a:t> an email </a:t>
            </a:r>
            <a:r>
              <a:rPr lang="hu-HU" sz="2000" dirty="0" err="1"/>
              <a:t>to</a:t>
            </a:r>
            <a:r>
              <a:rPr lang="hu-HU" sz="2000" dirty="0"/>
              <a:t> </a:t>
            </a:r>
            <a:r>
              <a:rPr lang="hu-HU" sz="2000" dirty="0" err="1"/>
              <a:t>your</a:t>
            </a:r>
            <a:r>
              <a:rPr lang="hu-HU" sz="2000" dirty="0"/>
              <a:t> </a:t>
            </a:r>
            <a:r>
              <a:rPr lang="hu-HU" sz="2000" dirty="0" err="1"/>
              <a:t>international</a:t>
            </a:r>
            <a:r>
              <a:rPr lang="hu-HU" sz="2000" dirty="0"/>
              <a:t> </a:t>
            </a:r>
            <a:r>
              <a:rPr lang="hu-HU" sz="2000" dirty="0" err="1"/>
              <a:t>coordinator</a:t>
            </a:r>
            <a:r>
              <a:rPr lang="hu-HU" sz="2000" dirty="0"/>
              <a:t>.</a:t>
            </a:r>
          </a:p>
          <a:p>
            <a:pPr algn="just"/>
            <a:endParaRPr lang="hu-HU" sz="2000" dirty="0"/>
          </a:p>
          <a:p>
            <a:pPr marL="285750" indent="-285750">
              <a:buFont typeface="Arial" panose="020B0604020202020204" pitchFamily="34" charset="0"/>
              <a:buChar char="•"/>
            </a:pPr>
            <a:r>
              <a:rPr lang="hu-HU" sz="2000" dirty="0"/>
              <a:t> </a:t>
            </a:r>
            <a:r>
              <a:rPr lang="hu-HU" sz="2000" b="1" dirty="0" err="1"/>
              <a:t>Syllabus</a:t>
            </a:r>
            <a:endParaRPr lang="hu-HU" sz="2000" b="1" dirty="0"/>
          </a:p>
          <a:p>
            <a:r>
              <a:rPr lang="hu-HU" sz="2000" dirty="0" err="1"/>
              <a:t>Find</a:t>
            </a:r>
            <a:r>
              <a:rPr lang="hu-HU" sz="2000" dirty="0"/>
              <a:t> </a:t>
            </a:r>
            <a:r>
              <a:rPr lang="hu-HU" sz="2000" dirty="0" err="1"/>
              <a:t>it</a:t>
            </a:r>
            <a:r>
              <a:rPr lang="hu-HU" sz="2000" dirty="0"/>
              <a:t> in </a:t>
            </a:r>
            <a:r>
              <a:rPr lang="hu-HU" sz="2000" dirty="0" err="1"/>
              <a:t>Neptun</a:t>
            </a:r>
            <a:r>
              <a:rPr lang="hu-HU" sz="2000" dirty="0"/>
              <a:t> </a:t>
            </a:r>
            <a:r>
              <a:rPr lang="hu-HU" sz="1800" dirty="0"/>
              <a:t>(</a:t>
            </a:r>
            <a:r>
              <a:rPr lang="en-US" sz="1600" dirty="0"/>
              <a:t>Subjects/Registered subjects</a:t>
            </a:r>
            <a:r>
              <a:rPr lang="hu-HU" sz="1600" dirty="0"/>
              <a:t>, </a:t>
            </a:r>
            <a:r>
              <a:rPr lang="en-US" sz="1600" dirty="0"/>
              <a:t>click + at the end of the row</a:t>
            </a:r>
            <a:r>
              <a:rPr lang="hu-HU" sz="1600" dirty="0"/>
              <a:t>, </a:t>
            </a:r>
            <a:r>
              <a:rPr lang="hu-HU" sz="1600" dirty="0" err="1"/>
              <a:t>then</a:t>
            </a:r>
            <a:r>
              <a:rPr lang="hu-HU" sz="1600" dirty="0"/>
              <a:t> </a:t>
            </a:r>
            <a:r>
              <a:rPr lang="en-US" sz="1600" dirty="0"/>
              <a:t>download syllabus</a:t>
            </a:r>
            <a:r>
              <a:rPr lang="hu-HU" sz="1600" dirty="0"/>
              <a:t>)</a:t>
            </a:r>
            <a:endParaRPr lang="hu-HU" sz="1100" dirty="0"/>
          </a:p>
          <a:p>
            <a:r>
              <a:rPr lang="hu-HU" sz="2000" dirty="0" err="1"/>
              <a:t>or</a:t>
            </a:r>
            <a:r>
              <a:rPr lang="hu-HU" sz="2000" dirty="0"/>
              <a:t> </a:t>
            </a:r>
            <a:r>
              <a:rPr lang="hu-HU" sz="2000" dirty="0" err="1"/>
              <a:t>write</a:t>
            </a:r>
            <a:r>
              <a:rPr lang="hu-HU" sz="2000" dirty="0"/>
              <a:t> an email </a:t>
            </a:r>
            <a:r>
              <a:rPr lang="hu-HU" sz="2000" dirty="0" err="1"/>
              <a:t>to</a:t>
            </a:r>
            <a:r>
              <a:rPr lang="hu-HU" sz="2000" dirty="0"/>
              <a:t> </a:t>
            </a:r>
            <a:r>
              <a:rPr lang="hu-HU" sz="2000" dirty="0" err="1"/>
              <a:t>the</a:t>
            </a:r>
            <a:r>
              <a:rPr lang="hu-HU" sz="2000" dirty="0"/>
              <a:t> professor in  </a:t>
            </a:r>
            <a:r>
              <a:rPr lang="hu-HU" sz="2000" dirty="0" err="1"/>
              <a:t>charge</a:t>
            </a:r>
            <a:r>
              <a:rPr lang="hu-HU" sz="2000" dirty="0"/>
              <a:t>.</a:t>
            </a:r>
          </a:p>
          <a:p>
            <a:endParaRPr lang="hu-HU" sz="2000" dirty="0"/>
          </a:p>
          <a:p>
            <a:r>
              <a:rPr lang="hu-HU" sz="2000" b="1" dirty="0"/>
              <a:t>MATE </a:t>
            </a:r>
            <a:r>
              <a:rPr lang="hu-HU" sz="2000" b="1" dirty="0" err="1"/>
              <a:t>Phonebook</a:t>
            </a:r>
            <a:r>
              <a:rPr lang="hu-HU" sz="2000" b="1" dirty="0"/>
              <a:t>: </a:t>
            </a:r>
            <a:r>
              <a:rPr lang="hu-HU" sz="2000" b="1" dirty="0">
                <a:hlinkClick r:id="rId3"/>
              </a:rPr>
              <a:t>www.</a:t>
            </a:r>
            <a:r>
              <a:rPr lang="hu-HU" sz="2000" dirty="0">
                <a:hlinkClick r:id="rId3"/>
              </a:rPr>
              <a:t>telefonkonyv.uni-mate.hu</a:t>
            </a:r>
            <a:r>
              <a:rPr lang="hu-HU" sz="2000" dirty="0"/>
              <a:t>  </a:t>
            </a:r>
          </a:p>
        </p:txBody>
      </p:sp>
      <p:sp>
        <p:nvSpPr>
          <p:cNvPr id="2" name="Dia számának helye 1">
            <a:extLst>
              <a:ext uri="{FF2B5EF4-FFF2-40B4-BE49-F238E27FC236}">
                <a16:creationId xmlns:a16="http://schemas.microsoft.com/office/drawing/2014/main" id="{B05A6430-EBCA-F404-EFEA-C3DB45BA28A1}"/>
              </a:ext>
            </a:extLst>
          </p:cNvPr>
          <p:cNvSpPr>
            <a:spLocks noGrp="1"/>
          </p:cNvSpPr>
          <p:nvPr>
            <p:ph type="sldNum" sz="quarter" idx="12"/>
          </p:nvPr>
        </p:nvSpPr>
        <p:spPr>
          <a:xfrm>
            <a:off x="5357989" y="6212294"/>
            <a:ext cx="1062155" cy="490599"/>
          </a:xfrm>
        </p:spPr>
        <p:txBody>
          <a:bodyPr/>
          <a:lstStyle/>
          <a:p>
            <a:fld id="{D57F1E4F-1CFF-5643-939E-217C01CDF565}" type="slidenum">
              <a:rPr lang="en-US" b="1" smtClean="0">
                <a:effectLst>
                  <a:outerShdw blurRad="38100" dist="38100" dir="2700000" algn="tl">
                    <a:srgbClr val="000000">
                      <a:alpha val="43137"/>
                    </a:srgbClr>
                  </a:outerShdw>
                </a:effectLst>
              </a:rPr>
              <a:pPr/>
              <a:t>20</a:t>
            </a:fld>
            <a:endParaRPr lang="en-US" b="1" dirty="0">
              <a:effectLst>
                <a:outerShdw blurRad="38100" dist="38100" dir="2700000" algn="tl">
                  <a:srgbClr val="000000">
                    <a:alpha val="43137"/>
                  </a:srgbClr>
                </a:outerShdw>
              </a:effectLst>
            </a:endParaRPr>
          </a:p>
        </p:txBody>
      </p:sp>
      <p:sp>
        <p:nvSpPr>
          <p:cNvPr id="5" name="Téglalap 4">
            <a:extLst>
              <a:ext uri="{FF2B5EF4-FFF2-40B4-BE49-F238E27FC236}">
                <a16:creationId xmlns:a16="http://schemas.microsoft.com/office/drawing/2014/main" id="{E6E67387-ECA8-A9A9-0E29-7FA7548D621C}"/>
              </a:ext>
            </a:extLst>
          </p:cNvPr>
          <p:cNvSpPr/>
          <p:nvPr/>
        </p:nvSpPr>
        <p:spPr>
          <a:xfrm>
            <a:off x="1497494" y="400407"/>
            <a:ext cx="3560621" cy="533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b="1" dirty="0">
                <a:solidFill>
                  <a:schemeClr val="tx1"/>
                </a:solidFill>
              </a:rPr>
              <a:t>NEED A DOCUMENT</a:t>
            </a:r>
          </a:p>
        </p:txBody>
      </p:sp>
      <p:pic>
        <p:nvPicPr>
          <p:cNvPr id="6" name="Kép 5">
            <a:extLst>
              <a:ext uri="{FF2B5EF4-FFF2-40B4-BE49-F238E27FC236}">
                <a16:creationId xmlns:a16="http://schemas.microsoft.com/office/drawing/2014/main" id="{D34FEB61-EABA-4040-B495-B202E86CAE49}"/>
              </a:ext>
            </a:extLst>
          </p:cNvPr>
          <p:cNvPicPr>
            <a:picLocks noChangeAspect="1"/>
          </p:cNvPicPr>
          <p:nvPr/>
        </p:nvPicPr>
        <p:blipFill>
          <a:blip r:embed="rId4"/>
          <a:stretch>
            <a:fillRect/>
          </a:stretch>
        </p:blipFill>
        <p:spPr>
          <a:xfrm>
            <a:off x="9991153" y="0"/>
            <a:ext cx="2200847" cy="1243692"/>
          </a:xfrm>
          <a:prstGeom prst="rect">
            <a:avLst/>
          </a:prstGeom>
        </p:spPr>
      </p:pic>
    </p:spTree>
    <p:extLst>
      <p:ext uri="{BB962C8B-B14F-4D97-AF65-F5344CB8AC3E}">
        <p14:creationId xmlns:p14="http://schemas.microsoft.com/office/powerpoint/2010/main" val="384464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1E7571E-75D9-1E35-2A82-F511FDB40EE3}"/>
              </a:ext>
            </a:extLst>
          </p:cNvPr>
          <p:cNvSpPr>
            <a:spLocks noGrp="1"/>
          </p:cNvSpPr>
          <p:nvPr>
            <p:ph type="title"/>
          </p:nvPr>
        </p:nvSpPr>
        <p:spPr>
          <a:xfrm>
            <a:off x="792576" y="0"/>
            <a:ext cx="10571998" cy="970450"/>
          </a:xfrm>
        </p:spPr>
        <p:txBody>
          <a:bodyPr/>
          <a:lstStyle/>
          <a:p>
            <a:r>
              <a:rPr lang="hu-HU" sz="4800" dirty="0">
                <a:solidFill>
                  <a:schemeClr val="bg1"/>
                </a:solidFill>
              </a:rPr>
              <a:t>STUDENT ID</a:t>
            </a:r>
          </a:p>
        </p:txBody>
      </p:sp>
      <p:sp>
        <p:nvSpPr>
          <p:cNvPr id="3" name="Tartalom helye 2">
            <a:extLst>
              <a:ext uri="{FF2B5EF4-FFF2-40B4-BE49-F238E27FC236}">
                <a16:creationId xmlns:a16="http://schemas.microsoft.com/office/drawing/2014/main" id="{067B407C-060A-41F0-DF64-CA4CB1FE054F}"/>
              </a:ext>
            </a:extLst>
          </p:cNvPr>
          <p:cNvSpPr>
            <a:spLocks noGrp="1"/>
          </p:cNvSpPr>
          <p:nvPr>
            <p:ph idx="1"/>
          </p:nvPr>
        </p:nvSpPr>
        <p:spPr>
          <a:xfrm>
            <a:off x="513912" y="1111143"/>
            <a:ext cx="10554574" cy="6005274"/>
          </a:xfrm>
        </p:spPr>
        <p:txBody>
          <a:bodyPr>
            <a:normAutofit/>
          </a:bodyPr>
          <a:lstStyle/>
          <a:p>
            <a:pPr>
              <a:lnSpc>
                <a:spcPct val="107000"/>
              </a:lnSpc>
              <a:spcAft>
                <a:spcPts val="800"/>
              </a:spcAft>
            </a:pP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hu-HU" dirty="0"/>
          </a:p>
        </p:txBody>
      </p:sp>
      <p:sp>
        <p:nvSpPr>
          <p:cNvPr id="4" name="Dia számának helye 3">
            <a:extLst>
              <a:ext uri="{FF2B5EF4-FFF2-40B4-BE49-F238E27FC236}">
                <a16:creationId xmlns:a16="http://schemas.microsoft.com/office/drawing/2014/main" id="{7FA02EB8-4FA7-1550-26FC-AE0B54CB43E6}"/>
              </a:ext>
            </a:extLst>
          </p:cNvPr>
          <p:cNvSpPr>
            <a:spLocks noGrp="1"/>
          </p:cNvSpPr>
          <p:nvPr>
            <p:ph type="sldNum" sz="quarter" idx="12"/>
          </p:nvPr>
        </p:nvSpPr>
        <p:spPr>
          <a:xfrm>
            <a:off x="10903931" y="6265908"/>
            <a:ext cx="1062155" cy="490599"/>
          </a:xfrm>
        </p:spPr>
        <p:txBody>
          <a:bodyPr/>
          <a:lstStyle/>
          <a:p>
            <a:fld id="{E97799C9-84D9-46D2-A11E-BCF8A720529D}" type="slidenum">
              <a:rPr lang="en-US" b="1" smtClean="0">
                <a:effectLst>
                  <a:outerShdw blurRad="38100" dist="38100" dir="2700000" algn="tl">
                    <a:srgbClr val="000000">
                      <a:alpha val="43137"/>
                    </a:srgbClr>
                  </a:outerShdw>
                </a:effectLst>
              </a:rPr>
              <a:t>21</a:t>
            </a:fld>
            <a:endParaRPr lang="en-US" b="1" dirty="0">
              <a:effectLst>
                <a:outerShdw blurRad="38100" dist="38100" dir="2700000" algn="tl">
                  <a:srgbClr val="000000">
                    <a:alpha val="43137"/>
                  </a:srgbClr>
                </a:outerShdw>
              </a:effectLst>
            </a:endParaRPr>
          </a:p>
        </p:txBody>
      </p:sp>
      <p:sp>
        <p:nvSpPr>
          <p:cNvPr id="13" name="Szövegdoboz 12">
            <a:extLst>
              <a:ext uri="{FF2B5EF4-FFF2-40B4-BE49-F238E27FC236}">
                <a16:creationId xmlns:a16="http://schemas.microsoft.com/office/drawing/2014/main" id="{365E5A06-B2B8-77A2-ABE8-1CB48314E67C}"/>
              </a:ext>
            </a:extLst>
          </p:cNvPr>
          <p:cNvSpPr txBox="1"/>
          <p:nvPr/>
        </p:nvSpPr>
        <p:spPr>
          <a:xfrm>
            <a:off x="355620" y="688032"/>
            <a:ext cx="5688105" cy="5924892"/>
          </a:xfrm>
          <a:prstGeom prst="rect">
            <a:avLst/>
          </a:prstGeom>
          <a:noFill/>
        </p:spPr>
        <p:txBody>
          <a:bodyPr wrap="square" rtlCol="0">
            <a:spAutoFit/>
          </a:bodyPr>
          <a:lstStyle/>
          <a:p>
            <a:pPr algn="just">
              <a:lnSpc>
                <a:spcPct val="107000"/>
              </a:lnSpc>
              <a:spcAft>
                <a:spcPts val="80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After your arrival you will get a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temporary Student ID</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from the Registrar’s Office</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It entitles you to buy a student ticket at a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discount price for public transportation</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incl. monthly passes, student entrance fees in exhibitions, museums, concerts etc. The temporary student ID is valid for 2 months. Before it expires, please go to the Registrar’s Office to ask for a new one. Temporary student ID is equivalent to the student card.</a:t>
            </a:r>
            <a:endParaRPr lang="hu-HU"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hu-HU" b="1" dirty="0" err="1">
                <a:latin typeface="Arial" panose="020B0604020202020204" pitchFamily="34" charset="0"/>
                <a:ea typeface="Times New Roman" panose="02020603050405020304" pitchFamily="18" charset="0"/>
                <a:cs typeface="Times New Roman" panose="02020603050405020304" pitchFamily="18" charset="0"/>
              </a:rPr>
              <a:t>Temporary</a:t>
            </a:r>
            <a:r>
              <a:rPr lang="hu-HU" b="1" dirty="0">
                <a:latin typeface="Arial" panose="020B0604020202020204" pitchFamily="34" charset="0"/>
                <a:ea typeface="Times New Roman" panose="02020603050405020304" pitchFamily="18" charset="0"/>
                <a:cs typeface="Times New Roman" panose="02020603050405020304" pitchFamily="18" charset="0"/>
              </a:rPr>
              <a:t> </a:t>
            </a:r>
            <a:r>
              <a:rPr lang="hu-HU" b="1" dirty="0" err="1">
                <a:latin typeface="Arial" panose="020B0604020202020204" pitchFamily="34" charset="0"/>
                <a:ea typeface="Times New Roman" panose="02020603050405020304" pitchFamily="18" charset="0"/>
                <a:cs typeface="Times New Roman" panose="02020603050405020304" pitchFamily="18" charset="0"/>
              </a:rPr>
              <a:t>student</a:t>
            </a:r>
            <a:r>
              <a:rPr lang="hu-HU" b="1" dirty="0">
                <a:latin typeface="Arial" panose="020B0604020202020204" pitchFamily="34" charset="0"/>
                <a:ea typeface="Times New Roman" panose="02020603050405020304" pitchFamily="18" charset="0"/>
                <a:cs typeface="Times New Roman" panose="02020603050405020304" pitchFamily="18" charset="0"/>
              </a:rPr>
              <a:t> ID </a:t>
            </a:r>
            <a:r>
              <a:rPr lang="hu-HU" b="1" dirty="0" err="1">
                <a:latin typeface="Arial" panose="020B0604020202020204" pitchFamily="34" charset="0"/>
                <a:ea typeface="Times New Roman" panose="02020603050405020304" pitchFamily="18" charset="0"/>
                <a:cs typeface="Times New Roman" panose="02020603050405020304" pitchFamily="18" charset="0"/>
              </a:rPr>
              <a:t>can</a:t>
            </a:r>
            <a:r>
              <a:rPr lang="hu-HU" b="1" dirty="0">
                <a:latin typeface="Arial" panose="020B0604020202020204" pitchFamily="34" charset="0"/>
                <a:ea typeface="Times New Roman" panose="02020603050405020304" pitchFamily="18" charset="0"/>
                <a:cs typeface="Times New Roman" panose="02020603050405020304" pitchFamily="18" charset="0"/>
              </a:rPr>
              <a:t> be </a:t>
            </a:r>
            <a:r>
              <a:rPr lang="hu-HU" b="1" dirty="0" err="1">
                <a:latin typeface="Arial" panose="020B0604020202020204" pitchFamily="34" charset="0"/>
                <a:ea typeface="Times New Roman" panose="02020603050405020304" pitchFamily="18" charset="0"/>
                <a:cs typeface="Times New Roman" panose="02020603050405020304" pitchFamily="18" charset="0"/>
              </a:rPr>
              <a:t>issued</a:t>
            </a:r>
            <a:r>
              <a:rPr lang="hu-HU" b="1" dirty="0">
                <a:latin typeface="Arial" panose="020B0604020202020204" pitchFamily="34" charset="0"/>
                <a:ea typeface="Times New Roman" panose="02020603050405020304" pitchFamily="18" charset="0"/>
                <a:cs typeface="Times New Roman" panose="02020603050405020304" pitchFamily="18" charset="0"/>
              </a:rPr>
              <a:t> </a:t>
            </a:r>
            <a:r>
              <a:rPr lang="hu-HU" b="1" dirty="0" err="1">
                <a:latin typeface="Arial" panose="020B0604020202020204" pitchFamily="34" charset="0"/>
                <a:ea typeface="Times New Roman" panose="02020603050405020304" pitchFamily="18" charset="0"/>
                <a:cs typeface="Times New Roman" panose="02020603050405020304" pitchFamily="18" charset="0"/>
              </a:rPr>
              <a:t>once</a:t>
            </a:r>
            <a:r>
              <a:rPr lang="hu-HU" b="1" dirty="0">
                <a:latin typeface="Arial" panose="020B0604020202020204" pitchFamily="34" charset="0"/>
                <a:ea typeface="Times New Roman" panose="02020603050405020304" pitchFamily="18" charset="0"/>
                <a:cs typeface="Times New Roman" panose="02020603050405020304" pitchFamily="18" charset="0"/>
              </a:rPr>
              <a:t>, </a:t>
            </a:r>
            <a:r>
              <a:rPr lang="hu-HU" dirty="0" err="1">
                <a:latin typeface="Arial" panose="020B0604020202020204" pitchFamily="34" charset="0"/>
                <a:ea typeface="Times New Roman" panose="02020603050405020304" pitchFamily="18" charset="0"/>
                <a:cs typeface="Times New Roman" panose="02020603050405020304" pitchFamily="18" charset="0"/>
              </a:rPr>
              <a:t>you</a:t>
            </a:r>
            <a:r>
              <a:rPr lang="hu-HU" dirty="0">
                <a:latin typeface="Arial" panose="020B0604020202020204" pitchFamily="34" charset="0"/>
                <a:ea typeface="Times New Roman" panose="02020603050405020304" pitchFamily="18" charset="0"/>
                <a:cs typeface="Times New Roman" panose="02020603050405020304" pitchFamily="18" charset="0"/>
              </a:rPr>
              <a:t> </a:t>
            </a:r>
            <a:r>
              <a:rPr lang="hu-HU" dirty="0" err="1">
                <a:latin typeface="Arial" panose="020B0604020202020204" pitchFamily="34" charset="0"/>
                <a:ea typeface="Times New Roman" panose="02020603050405020304" pitchFamily="18" charset="0"/>
                <a:cs typeface="Times New Roman" panose="02020603050405020304" pitchFamily="18" charset="0"/>
              </a:rPr>
              <a:t>have</a:t>
            </a:r>
            <a:r>
              <a:rPr lang="hu-HU" dirty="0">
                <a:latin typeface="Arial" panose="020B0604020202020204" pitchFamily="34" charset="0"/>
                <a:ea typeface="Times New Roman" panose="02020603050405020304" pitchFamily="18" charset="0"/>
                <a:cs typeface="Times New Roman" panose="02020603050405020304" pitchFamily="18" charset="0"/>
              </a:rPr>
              <a:t> </a:t>
            </a:r>
            <a:r>
              <a:rPr lang="hu-HU" dirty="0" err="1">
                <a:latin typeface="Arial" panose="020B0604020202020204" pitchFamily="34" charset="0"/>
                <a:ea typeface="Times New Roman" panose="02020603050405020304" pitchFamily="18" charset="0"/>
                <a:cs typeface="Times New Roman" panose="02020603050405020304" pitchFamily="18" charset="0"/>
              </a:rPr>
              <a:t>to</a:t>
            </a:r>
            <a:r>
              <a:rPr lang="hu-HU" dirty="0">
                <a:latin typeface="Arial" panose="020B0604020202020204" pitchFamily="34" charset="0"/>
                <a:ea typeface="Times New Roman" panose="02020603050405020304" pitchFamily="18" charset="0"/>
                <a:cs typeface="Times New Roman" panose="02020603050405020304" pitchFamily="18" charset="0"/>
              </a:rPr>
              <a:t> </a:t>
            </a:r>
            <a:r>
              <a:rPr lang="hu-HU" dirty="0" err="1">
                <a:latin typeface="Arial" panose="020B0604020202020204" pitchFamily="34" charset="0"/>
                <a:ea typeface="Times New Roman" panose="02020603050405020304" pitchFamily="18" charset="0"/>
                <a:cs typeface="Times New Roman" panose="02020603050405020304" pitchFamily="18" charset="0"/>
              </a:rPr>
              <a:t>apply</a:t>
            </a:r>
            <a:r>
              <a:rPr lang="hu-HU" dirty="0">
                <a:latin typeface="Arial" panose="020B0604020202020204" pitchFamily="34" charset="0"/>
                <a:ea typeface="Times New Roman" panose="02020603050405020304" pitchFamily="18" charset="0"/>
                <a:cs typeface="Times New Roman" panose="02020603050405020304" pitchFamily="18" charset="0"/>
              </a:rPr>
              <a:t> for a </a:t>
            </a:r>
            <a:r>
              <a:rPr lang="hu-HU" dirty="0" err="1">
                <a:latin typeface="Arial" panose="020B0604020202020204" pitchFamily="34" charset="0"/>
                <a:ea typeface="Times New Roman" panose="02020603050405020304" pitchFamily="18" charset="0"/>
                <a:cs typeface="Times New Roman" panose="02020603050405020304" pitchFamily="18" charset="0"/>
              </a:rPr>
              <a:t>plastic</a:t>
            </a:r>
            <a:r>
              <a:rPr lang="hu-HU" dirty="0">
                <a:latin typeface="Arial" panose="020B0604020202020204" pitchFamily="34" charset="0"/>
                <a:ea typeface="Times New Roman" panose="02020603050405020304" pitchFamily="18" charset="0"/>
                <a:cs typeface="Times New Roman" panose="02020603050405020304" pitchFamily="18" charset="0"/>
              </a:rPr>
              <a:t> ID </a:t>
            </a:r>
            <a:r>
              <a:rPr lang="hu-HU" dirty="0" err="1">
                <a:latin typeface="Arial" panose="020B0604020202020204" pitchFamily="34" charset="0"/>
                <a:ea typeface="Times New Roman" panose="02020603050405020304" pitchFamily="18" charset="0"/>
                <a:cs typeface="Times New Roman" panose="02020603050405020304" pitchFamily="18" charset="0"/>
              </a:rPr>
              <a:t>card</a:t>
            </a:r>
            <a:r>
              <a:rPr lang="hu-HU" dirty="0">
                <a:latin typeface="Arial" panose="020B0604020202020204" pitchFamily="34" charset="0"/>
                <a:ea typeface="Times New Roman" panose="02020603050405020304" pitchFamily="18" charset="0"/>
                <a:cs typeface="Times New Roman" panose="02020603050405020304" pitchFamily="18" charset="0"/>
              </a:rPr>
              <a:t>.</a:t>
            </a:r>
          </a:p>
          <a:p>
            <a:pPr algn="just">
              <a:lnSpc>
                <a:spcPct val="107000"/>
              </a:lnSpc>
              <a:spcAft>
                <a:spcPts val="800"/>
              </a:spcAft>
            </a:pPr>
            <a:br>
              <a:rPr lang="en-GB" sz="1800" dirty="0">
                <a:effectLst/>
                <a:latin typeface="Arial" panose="020B0604020202020204" pitchFamily="34" charset="0"/>
                <a:ea typeface="Times New Roman" panose="02020603050405020304" pitchFamily="18" charset="0"/>
                <a:cs typeface="Times New Roman" panose="02020603050405020304" pitchFamily="18" charset="0"/>
              </a:rPr>
            </a:br>
            <a:r>
              <a:rPr lang="en-GB" sz="1800" dirty="0">
                <a:effectLst/>
                <a:latin typeface="Arial" panose="020B0604020202020204" pitchFamily="34" charset="0"/>
                <a:ea typeface="Times New Roman" panose="02020603050405020304" pitchFamily="18" charset="0"/>
                <a:cs typeface="Times New Roman" panose="02020603050405020304" pitchFamily="18" charset="0"/>
              </a:rPr>
              <a:t>You </a:t>
            </a:r>
            <a:r>
              <a:rPr lang="hu-HU" dirty="0" err="1">
                <a:latin typeface="Arial" panose="020B0604020202020204" pitchFamily="34" charset="0"/>
                <a:ea typeface="Times New Roman" panose="02020603050405020304" pitchFamily="18" charset="0"/>
                <a:cs typeface="Times New Roman" panose="02020603050405020304" pitchFamily="18" charset="0"/>
              </a:rPr>
              <a:t>have</a:t>
            </a:r>
            <a:r>
              <a:rPr lang="hu-HU" dirty="0">
                <a:latin typeface="Arial" panose="020B0604020202020204" pitchFamily="34" charset="0"/>
                <a:ea typeface="Times New Roman" panose="02020603050405020304" pitchFamily="18" charset="0"/>
                <a:cs typeface="Times New Roman" panose="02020603050405020304" pitchFamily="18" charset="0"/>
              </a:rPr>
              <a:t> </a:t>
            </a:r>
            <a:r>
              <a:rPr lang="hu-HU" dirty="0" err="1">
                <a:latin typeface="Arial" panose="020B0604020202020204" pitchFamily="34" charset="0"/>
                <a:ea typeface="Times New Roman" panose="02020603050405020304" pitchFamily="18" charset="0"/>
                <a:cs typeface="Times New Roman" panose="02020603050405020304" pitchFamily="18" charset="0"/>
              </a:rPr>
              <a:t>to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apply for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permanent Student ID (student card) at Governmental Offices (</a:t>
            </a:r>
            <a:r>
              <a:rPr lang="en-GB" sz="1800" b="1" dirty="0" err="1">
                <a:effectLst/>
                <a:latin typeface="Arial" panose="020B0604020202020204" pitchFamily="34" charset="0"/>
                <a:ea typeface="Times New Roman" panose="02020603050405020304" pitchFamily="18" charset="0"/>
                <a:cs typeface="Times New Roman" panose="02020603050405020304" pitchFamily="18" charset="0"/>
              </a:rPr>
              <a:t>Kormányhivatal</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 – </a:t>
            </a:r>
            <a:r>
              <a:rPr lang="en-GB" sz="1800" b="1" dirty="0" err="1">
                <a:effectLst/>
                <a:latin typeface="Arial" panose="020B0604020202020204" pitchFamily="34" charset="0"/>
                <a:ea typeface="Times New Roman" panose="02020603050405020304" pitchFamily="18" charset="0"/>
                <a:cs typeface="Times New Roman" panose="02020603050405020304" pitchFamily="18" charset="0"/>
              </a:rPr>
              <a:t>Okmányiroda</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 for free.</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Required documents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passport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student status certificate (in Hungarian!)</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Szövegdoboz 14">
            <a:extLst>
              <a:ext uri="{FF2B5EF4-FFF2-40B4-BE49-F238E27FC236}">
                <a16:creationId xmlns:a16="http://schemas.microsoft.com/office/drawing/2014/main" id="{22CF5744-03B3-1C7E-924B-F23BD7D7BCA9}"/>
              </a:ext>
            </a:extLst>
          </p:cNvPr>
          <p:cNvSpPr txBox="1"/>
          <p:nvPr/>
        </p:nvSpPr>
        <p:spPr>
          <a:xfrm>
            <a:off x="6293165" y="603224"/>
            <a:ext cx="5508365" cy="6513193"/>
          </a:xfrm>
          <a:prstGeom prst="rect">
            <a:avLst/>
          </a:prstGeom>
          <a:noFill/>
        </p:spPr>
        <p:txBody>
          <a:bodyPr wrap="square" rtlCol="0">
            <a:spAutoFit/>
          </a:bodyPr>
          <a:lstStyle/>
          <a:p>
            <a:pPr algn="just">
              <a:lnSpc>
                <a:spcPct val="107000"/>
              </a:lnSpc>
              <a:spcAft>
                <a:spcPts val="800"/>
              </a:spcAft>
            </a:pP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1)</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The officers will take a photo of you, and issue a document: a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NEK data sheet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with a so-called</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 NEK code</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a:t>
            </a:r>
            <a:br>
              <a:rPr lang="en-GB" sz="1800" dirty="0">
                <a:effectLst/>
                <a:latin typeface="Arial" panose="020B0604020202020204" pitchFamily="34" charset="0"/>
                <a:ea typeface="Times New Roman" panose="02020603050405020304" pitchFamily="18" charset="0"/>
                <a:cs typeface="Times New Roman" panose="02020603050405020304" pitchFamily="18" charset="0"/>
              </a:rPr>
            </a:b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The student ID application </a:t>
            </a:r>
            <a:r>
              <a:rPr lang="en-GB" sz="1800" b="1" u="sng" dirty="0">
                <a:effectLst/>
                <a:latin typeface="Arial" panose="020B0604020202020204" pitchFamily="34" charset="0"/>
                <a:ea typeface="Times New Roman" panose="02020603050405020304" pitchFamily="18" charset="0"/>
                <a:cs typeface="Times New Roman" panose="02020603050405020304" pitchFamily="18" charset="0"/>
              </a:rPr>
              <a:t>should be registered</a:t>
            </a:r>
            <a:r>
              <a:rPr lang="en-GB" sz="1800" b="1" u="sng" dirty="0">
                <a:solidFill>
                  <a:schemeClr val="bg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in your NEPTUN account under</a:t>
            </a:r>
            <a:endParaRPr lang="hu-HU"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Administration / Student card request / ”Add new”</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You have to type in the NEK code/identifier (NEK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kód</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that you can see on your NEK data sheet in the top right corner. Type without hyphens and click on SAVE.</a:t>
            </a:r>
            <a:br>
              <a:rPr lang="en-GB" sz="1800" dirty="0">
                <a:effectLst/>
                <a:latin typeface="Arial" panose="020B0604020202020204" pitchFamily="34" charset="0"/>
                <a:ea typeface="Times New Roman" panose="02020603050405020304" pitchFamily="18" charset="0"/>
                <a:cs typeface="Times New Roman" panose="02020603050405020304" pitchFamily="18" charset="0"/>
              </a:rPr>
            </a:b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2)</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Your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NEK data sheet</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has to be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uploaded into your </a:t>
            </a:r>
            <a:r>
              <a:rPr lang="en-GB" sz="1800" b="1" dirty="0" err="1">
                <a:effectLst/>
                <a:latin typeface="Arial" panose="020B0604020202020204" pitchFamily="34" charset="0"/>
                <a:ea typeface="Times New Roman" panose="02020603050405020304" pitchFamily="18" charset="0"/>
                <a:cs typeface="Times New Roman" panose="02020603050405020304" pitchFamily="18" charset="0"/>
              </a:rPr>
              <a:t>Neptun</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 account</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either in pdf or in jpg format: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Information &gt; Documents &gt; Upload document &gt;&gt; Choose "NEK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adatlap</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from the drop-down menu &gt;&gt; Upload file &gt; Save</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IMPORTANT</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All data, names, address etc. on your NEK data sheet should be identical with your data in NEPTUN and in your passport!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hu-HU" dirty="0"/>
          </a:p>
        </p:txBody>
      </p:sp>
      <p:pic>
        <p:nvPicPr>
          <p:cNvPr id="6" name="Kép 5">
            <a:extLst>
              <a:ext uri="{FF2B5EF4-FFF2-40B4-BE49-F238E27FC236}">
                <a16:creationId xmlns:a16="http://schemas.microsoft.com/office/drawing/2014/main" id="{319076C7-8927-408D-B901-A97F7ED60362}"/>
              </a:ext>
            </a:extLst>
          </p:cNvPr>
          <p:cNvPicPr>
            <a:picLocks noChangeAspect="1"/>
          </p:cNvPicPr>
          <p:nvPr/>
        </p:nvPicPr>
        <p:blipFill>
          <a:blip r:embed="rId2"/>
          <a:stretch>
            <a:fillRect/>
          </a:stretch>
        </p:blipFill>
        <p:spPr>
          <a:xfrm>
            <a:off x="10889367" y="28168"/>
            <a:ext cx="1279542" cy="723065"/>
          </a:xfrm>
          <a:prstGeom prst="rect">
            <a:avLst/>
          </a:prstGeom>
        </p:spPr>
      </p:pic>
    </p:spTree>
    <p:extLst>
      <p:ext uri="{BB962C8B-B14F-4D97-AF65-F5344CB8AC3E}">
        <p14:creationId xmlns:p14="http://schemas.microsoft.com/office/powerpoint/2010/main" val="3500326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8FEFEFF-9087-45EE-6A5E-A1D316AB6E50}"/>
              </a:ext>
            </a:extLst>
          </p:cNvPr>
          <p:cNvSpPr>
            <a:spLocks noGrp="1"/>
          </p:cNvSpPr>
          <p:nvPr>
            <p:ph type="title"/>
          </p:nvPr>
        </p:nvSpPr>
        <p:spPr>
          <a:xfrm>
            <a:off x="6340303" y="58425"/>
            <a:ext cx="4259313" cy="970450"/>
          </a:xfrm>
        </p:spPr>
        <p:txBody>
          <a:bodyPr/>
          <a:lstStyle/>
          <a:p>
            <a:r>
              <a:rPr lang="hu-HU" dirty="0">
                <a:solidFill>
                  <a:schemeClr val="tx1"/>
                </a:solidFill>
              </a:rPr>
              <a:t> STUDENT   ID</a:t>
            </a:r>
          </a:p>
        </p:txBody>
      </p:sp>
      <p:sp>
        <p:nvSpPr>
          <p:cNvPr id="3" name="Tartalom helye 2">
            <a:extLst>
              <a:ext uri="{FF2B5EF4-FFF2-40B4-BE49-F238E27FC236}">
                <a16:creationId xmlns:a16="http://schemas.microsoft.com/office/drawing/2014/main" id="{E554DFF3-821E-8C9F-CBF4-412BABB39C6D}"/>
              </a:ext>
            </a:extLst>
          </p:cNvPr>
          <p:cNvSpPr>
            <a:spLocks noGrp="1"/>
          </p:cNvSpPr>
          <p:nvPr>
            <p:ph idx="1"/>
          </p:nvPr>
        </p:nvSpPr>
        <p:spPr>
          <a:xfrm>
            <a:off x="4892011" y="793101"/>
            <a:ext cx="6202369" cy="1961126"/>
          </a:xfrm>
        </p:spPr>
        <p:txBody>
          <a:bodyPr>
            <a:normAutofit fontScale="25000" lnSpcReduction="20000"/>
          </a:bodyPr>
          <a:lstStyle/>
          <a:p>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ADDRESS of the Governmental Office (</a:t>
            </a:r>
            <a:r>
              <a:rPr lang="en-US" sz="6400" b="1" dirty="0" err="1">
                <a:effectLst/>
                <a:latin typeface="Arial" panose="020B0604020202020204" pitchFamily="34" charset="0"/>
                <a:ea typeface="Times New Roman" panose="02020603050405020304" pitchFamily="18" charset="0"/>
                <a:cs typeface="Times New Roman" panose="02020603050405020304" pitchFamily="18" charset="0"/>
              </a:rPr>
              <a:t>Kormányhivatal</a:t>
            </a:r>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6400" b="1" dirty="0" err="1">
                <a:effectLst/>
                <a:latin typeface="Arial" panose="020B0604020202020204" pitchFamily="34" charset="0"/>
                <a:ea typeface="Times New Roman" panose="02020603050405020304" pitchFamily="18" charset="0"/>
                <a:cs typeface="Times New Roman" panose="02020603050405020304" pitchFamily="18" charset="0"/>
              </a:rPr>
              <a:t>Okmányiroda</a:t>
            </a:r>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 in </a:t>
            </a:r>
            <a:r>
              <a:rPr lang="hu-HU" sz="6400" b="1" dirty="0">
                <a:latin typeface="Arial" panose="020B0604020202020204" pitchFamily="34" charset="0"/>
                <a:ea typeface="Times New Roman" panose="02020603050405020304" pitchFamily="18" charset="0"/>
                <a:cs typeface="Times New Roman" panose="02020603050405020304" pitchFamily="18" charset="0"/>
              </a:rPr>
              <a:t>GYÖNGYÖS</a:t>
            </a:r>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 </a:t>
            </a:r>
            <a:r>
              <a:rPr lang="fi-FI" sz="6400" b="1" dirty="0">
                <a:latin typeface="Arial" panose="020B0604020202020204" pitchFamily="34" charset="0"/>
                <a:ea typeface="Times New Roman" panose="02020603050405020304" pitchFamily="18" charset="0"/>
                <a:cs typeface="Times New Roman" panose="02020603050405020304" pitchFamily="18" charset="0"/>
              </a:rPr>
              <a:t>Gyöngyös, </a:t>
            </a:r>
            <a:r>
              <a:rPr lang="hu-HU" sz="6400" b="1" dirty="0">
                <a:latin typeface="Arial" panose="020B0604020202020204" pitchFamily="34" charset="0"/>
                <a:ea typeface="Times New Roman" panose="02020603050405020304" pitchFamily="18" charset="0"/>
                <a:cs typeface="Times New Roman" panose="02020603050405020304" pitchFamily="18" charset="0"/>
              </a:rPr>
              <a:t>Göncz Árpád </a:t>
            </a:r>
            <a:r>
              <a:rPr lang="fi-FI" sz="6400" b="1" dirty="0">
                <a:latin typeface="Arial" panose="020B0604020202020204" pitchFamily="34" charset="0"/>
                <a:ea typeface="Times New Roman" panose="02020603050405020304" pitchFamily="18" charset="0"/>
                <a:cs typeface="Times New Roman" panose="02020603050405020304" pitchFamily="18" charset="0"/>
              </a:rPr>
              <a:t> </a:t>
            </a:r>
            <a:r>
              <a:rPr lang="hu-HU" sz="6400" b="1" dirty="0">
                <a:latin typeface="Arial" panose="020B0604020202020204" pitchFamily="34" charset="0"/>
                <a:ea typeface="Times New Roman" panose="02020603050405020304" pitchFamily="18" charset="0"/>
                <a:cs typeface="Times New Roman" panose="02020603050405020304" pitchFamily="18" charset="0"/>
              </a:rPr>
              <a:t>út 2.</a:t>
            </a:r>
            <a:endParaRPr lang="en-US" sz="6400" b="1" dirty="0">
              <a:latin typeface="Arial" panose="020B0604020202020204" pitchFamily="34" charset="0"/>
              <a:ea typeface="Times New Roman" panose="02020603050405020304" pitchFamily="18" charset="0"/>
              <a:cs typeface="Times New Roman" panose="02020603050405020304" pitchFamily="18" charset="0"/>
            </a:endParaRPr>
          </a:p>
          <a:p>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Mon	8:00–18:00</a:t>
            </a:r>
          </a:p>
          <a:p>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Tue 	8:00–1</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4</a:t>
            </a:r>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:00     </a:t>
            </a:r>
          </a:p>
          <a:p>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Wed	</a:t>
            </a:r>
            <a:r>
              <a:rPr lang="en-US" sz="6400" b="1" dirty="0">
                <a:latin typeface="Arial" panose="020B0604020202020204" pitchFamily="34" charset="0"/>
                <a:ea typeface="Times New Roman" panose="02020603050405020304" pitchFamily="18" charset="0"/>
                <a:cs typeface="Times New Roman" panose="02020603050405020304" pitchFamily="18" charset="0"/>
              </a:rPr>
              <a:t>8:00–18:00</a:t>
            </a:r>
          </a:p>
          <a:p>
            <a:r>
              <a:rPr lang="en-US" sz="6400" b="1" dirty="0" err="1">
                <a:effectLst/>
                <a:latin typeface="Arial" panose="020B0604020202020204" pitchFamily="34" charset="0"/>
                <a:ea typeface="Times New Roman" panose="02020603050405020304" pitchFamily="18" charset="0"/>
                <a:cs typeface="Times New Roman" panose="02020603050405020304" pitchFamily="18" charset="0"/>
              </a:rPr>
              <a:t>Thur</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8:00–16:</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3</a:t>
            </a:r>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0</a:t>
            </a:r>
          </a:p>
          <a:p>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Fri	8:00–1</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3</a:t>
            </a:r>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3</a:t>
            </a:r>
            <a:r>
              <a:rPr lang="en-US" sz="6400" b="1" dirty="0">
                <a:effectLst/>
                <a:latin typeface="Arial" panose="020B0604020202020204" pitchFamily="34" charset="0"/>
                <a:ea typeface="Times New Roman" panose="02020603050405020304" pitchFamily="18" charset="0"/>
                <a:cs typeface="Times New Roman" panose="02020603050405020304" pitchFamily="18" charset="0"/>
              </a:rPr>
              <a:t>0</a:t>
            </a:r>
            <a:endParaRPr lang="hu-HU" sz="6400" b="1" dirty="0">
              <a:effectLst/>
              <a:latin typeface="Arial" panose="020B0604020202020204" pitchFamily="34" charset="0"/>
              <a:ea typeface="Times New Roman" panose="02020603050405020304" pitchFamily="18" charset="0"/>
              <a:cs typeface="Times New Roman" panose="02020603050405020304" pitchFamily="18" charset="0"/>
            </a:endParaRPr>
          </a:p>
          <a:p>
            <a:r>
              <a:rPr lang="hu-HU" sz="6400" b="1" dirty="0" err="1">
                <a:latin typeface="Arial" panose="020B0604020202020204" pitchFamily="34" charset="0"/>
                <a:ea typeface="Times New Roman" panose="02020603050405020304" pitchFamily="18" charset="0"/>
                <a:cs typeface="Times New Roman" panose="02020603050405020304" pitchFamily="18" charset="0"/>
              </a:rPr>
              <a:t>You</a:t>
            </a:r>
            <a:r>
              <a:rPr lang="hu-HU" sz="6400" b="1" dirty="0">
                <a:latin typeface="Arial" panose="020B0604020202020204" pitchFamily="34" charset="0"/>
                <a:ea typeface="Times New Roman" panose="02020603050405020304" pitchFamily="18" charset="0"/>
                <a:cs typeface="Times New Roman" panose="02020603050405020304" pitchFamily="18" charset="0"/>
              </a:rPr>
              <a:t> </a:t>
            </a:r>
            <a:r>
              <a:rPr lang="hu-HU" sz="6400" b="1" dirty="0" err="1">
                <a:latin typeface="Arial" panose="020B0604020202020204" pitchFamily="34" charset="0"/>
                <a:ea typeface="Times New Roman" panose="02020603050405020304" pitchFamily="18" charset="0"/>
                <a:cs typeface="Times New Roman" panose="02020603050405020304" pitchFamily="18" charset="0"/>
              </a:rPr>
              <a:t>are</a:t>
            </a:r>
            <a:r>
              <a:rPr lang="hu-HU" sz="6400" b="1" dirty="0">
                <a:latin typeface="Arial" panose="020B0604020202020204" pitchFamily="34" charset="0"/>
                <a:ea typeface="Times New Roman" panose="02020603050405020304" pitchFamily="18" charset="0"/>
                <a:cs typeface="Times New Roman" panose="02020603050405020304" pitchFamily="18" charset="0"/>
              </a:rPr>
              <a:t> </a:t>
            </a:r>
            <a:r>
              <a:rPr lang="hu-HU" sz="6400" b="1" dirty="0" err="1">
                <a:latin typeface="Arial" panose="020B0604020202020204" pitchFamily="34" charset="0"/>
                <a:ea typeface="Times New Roman" panose="02020603050405020304" pitchFamily="18" charset="0"/>
                <a:cs typeface="Times New Roman" panose="02020603050405020304" pitchFamily="18" charset="0"/>
              </a:rPr>
              <a:t>going</a:t>
            </a:r>
            <a:r>
              <a:rPr lang="hu-HU" sz="6400" b="1" dirty="0">
                <a:latin typeface="Arial" panose="020B0604020202020204" pitchFamily="34" charset="0"/>
                <a:ea typeface="Times New Roman" panose="02020603050405020304" pitchFamily="18" charset="0"/>
                <a:cs typeface="Times New Roman" panose="02020603050405020304" pitchFamily="18" charset="0"/>
              </a:rPr>
              <a:t> </a:t>
            </a:r>
            <a:r>
              <a:rPr lang="hu-HU" sz="6400" b="1" dirty="0" err="1">
                <a:latin typeface="Arial" panose="020B0604020202020204" pitchFamily="34" charset="0"/>
                <a:ea typeface="Times New Roman" panose="02020603050405020304" pitchFamily="18" charset="0"/>
                <a:cs typeface="Times New Roman" panose="02020603050405020304" pitchFamily="18" charset="0"/>
              </a:rPr>
              <a:t>to</a:t>
            </a:r>
            <a:r>
              <a:rPr lang="hu-HU" sz="6400" b="1" dirty="0">
                <a:latin typeface="Arial" panose="020B0604020202020204" pitchFamily="34" charset="0"/>
                <a:ea typeface="Times New Roman" panose="02020603050405020304" pitchFamily="18" charset="0"/>
                <a:cs typeface="Times New Roman" panose="02020603050405020304" pitchFamily="18" charset="0"/>
              </a:rPr>
              <a:t> </a:t>
            </a:r>
            <a:r>
              <a:rPr lang="hu-HU" sz="6400" b="1" dirty="0" err="1">
                <a:latin typeface="Arial" panose="020B0604020202020204" pitchFamily="34" charset="0"/>
                <a:ea typeface="Times New Roman" panose="02020603050405020304" pitchFamily="18" charset="0"/>
                <a:cs typeface="Times New Roman" panose="02020603050405020304" pitchFamily="18" charset="0"/>
              </a:rPr>
              <a:t>get</a:t>
            </a:r>
            <a:r>
              <a:rPr lang="hu-HU" sz="6400" b="1" dirty="0">
                <a:latin typeface="Arial" panose="020B0604020202020204" pitchFamily="34" charset="0"/>
                <a:ea typeface="Times New Roman" panose="02020603050405020304" pitchFamily="18" charset="0"/>
                <a:cs typeface="Times New Roman" panose="02020603050405020304" pitchFamily="18" charset="0"/>
              </a:rPr>
              <a:t> a </a:t>
            </a:r>
            <a:r>
              <a:rPr lang="hu-HU" sz="6400" b="1" dirty="0" err="1">
                <a:latin typeface="Arial" panose="020B0604020202020204" pitchFamily="34" charset="0"/>
                <a:ea typeface="Times New Roman" panose="02020603050405020304" pitchFamily="18" charset="0"/>
                <a:cs typeface="Times New Roman" panose="02020603050405020304" pitchFamily="18" charset="0"/>
              </a:rPr>
              <a:t>data</a:t>
            </a:r>
            <a:r>
              <a:rPr lang="hu-HU" sz="6400" b="1" dirty="0">
                <a:latin typeface="Arial" panose="020B0604020202020204" pitchFamily="34" charset="0"/>
                <a:ea typeface="Times New Roman" panose="02020603050405020304" pitchFamily="18" charset="0"/>
                <a:cs typeface="Times New Roman" panose="02020603050405020304" pitchFamily="18" charset="0"/>
              </a:rPr>
              <a:t> </a:t>
            </a:r>
            <a:r>
              <a:rPr lang="hu-HU" sz="6400" b="1" dirty="0" err="1">
                <a:latin typeface="Arial" panose="020B0604020202020204" pitchFamily="34" charset="0"/>
                <a:ea typeface="Times New Roman" panose="02020603050405020304" pitchFamily="18" charset="0"/>
                <a:cs typeface="Times New Roman" panose="02020603050405020304" pitchFamily="18" charset="0"/>
              </a:rPr>
              <a:t>sheet</a:t>
            </a:r>
            <a:r>
              <a:rPr lang="hu-HU" sz="6400" b="1" dirty="0">
                <a:latin typeface="Arial" panose="020B0604020202020204" pitchFamily="34" charset="0"/>
                <a:ea typeface="Times New Roman" panose="02020603050405020304" pitchFamily="18" charset="0"/>
                <a:cs typeface="Times New Roman" panose="02020603050405020304" pitchFamily="18" charset="0"/>
              </a:rPr>
              <a:t> </a:t>
            </a:r>
            <a:r>
              <a:rPr lang="hu-HU" sz="6400" b="1" dirty="0" err="1">
                <a:latin typeface="Arial" panose="020B0604020202020204" pitchFamily="34" charset="0"/>
                <a:ea typeface="Times New Roman" panose="02020603050405020304" pitchFamily="18" charset="0"/>
                <a:cs typeface="Times New Roman" panose="02020603050405020304" pitchFamily="18" charset="0"/>
              </a:rPr>
              <a:t>with</a:t>
            </a:r>
            <a:r>
              <a:rPr lang="hu-HU" sz="6400" b="1" dirty="0">
                <a:latin typeface="Arial" panose="020B0604020202020204" pitchFamily="34" charset="0"/>
                <a:ea typeface="Times New Roman" panose="02020603050405020304" pitchFamily="18" charset="0"/>
                <a:cs typeface="Times New Roman" panose="02020603050405020304" pitchFamily="18" charset="0"/>
              </a:rPr>
              <a:t> a „NEK IDENTIFICATION” </a:t>
            </a:r>
            <a:r>
              <a:rPr lang="hu-HU" sz="6400" b="1" dirty="0" err="1">
                <a:latin typeface="Arial" panose="020B0604020202020204" pitchFamily="34" charset="0"/>
                <a:ea typeface="Times New Roman" panose="02020603050405020304" pitchFamily="18" charset="0"/>
                <a:cs typeface="Times New Roman" panose="02020603050405020304" pitchFamily="18" charset="0"/>
              </a:rPr>
              <a:t>number</a:t>
            </a:r>
            <a:r>
              <a:rPr lang="hu-HU" sz="6400" b="1" dirty="0">
                <a:latin typeface="Arial" panose="020B0604020202020204" pitchFamily="34" charset="0"/>
                <a:ea typeface="Times New Roman" panose="02020603050405020304" pitchFamily="18" charset="0"/>
                <a:cs typeface="Times New Roman" panose="02020603050405020304" pitchFamily="18" charset="0"/>
              </a:rPr>
              <a:t>.</a:t>
            </a:r>
          </a:p>
          <a:p>
            <a:r>
              <a:rPr lang="hu-HU" sz="6400" b="1" dirty="0" err="1">
                <a:effectLst/>
                <a:latin typeface="Arial" panose="020B0604020202020204" pitchFamily="34" charset="0"/>
                <a:ea typeface="Times New Roman" panose="02020603050405020304" pitchFamily="18" charset="0"/>
                <a:cs typeface="Times New Roman" panose="02020603050405020304" pitchFamily="18" charset="0"/>
              </a:rPr>
              <a:t>Steps</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 </a:t>
            </a:r>
            <a:r>
              <a:rPr lang="hu-HU" sz="6400" b="1" dirty="0" err="1">
                <a:effectLst/>
                <a:latin typeface="Arial" panose="020B0604020202020204" pitchFamily="34" charset="0"/>
                <a:ea typeface="Times New Roman" panose="02020603050405020304" pitchFamily="18" charset="0"/>
                <a:cs typeface="Times New Roman" panose="02020603050405020304" pitchFamily="18" charset="0"/>
              </a:rPr>
              <a:t>to</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 fix </a:t>
            </a:r>
            <a:r>
              <a:rPr lang="hu-HU" sz="6400" b="1" dirty="0" err="1">
                <a:effectLst/>
                <a:latin typeface="Arial" panose="020B0604020202020204" pitchFamily="34" charset="0"/>
                <a:ea typeface="Times New Roman" panose="02020603050405020304" pitchFamily="18" charset="0"/>
                <a:cs typeface="Times New Roman" panose="02020603050405020304" pitchFamily="18" charset="0"/>
              </a:rPr>
              <a:t>this</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 </a:t>
            </a:r>
            <a:r>
              <a:rPr lang="hu-HU" sz="6400" b="1" dirty="0" err="1">
                <a:effectLst/>
                <a:latin typeface="Arial" panose="020B0604020202020204" pitchFamily="34" charset="0"/>
                <a:ea typeface="Times New Roman" panose="02020603050405020304" pitchFamily="18" charset="0"/>
                <a:cs typeface="Times New Roman" panose="02020603050405020304" pitchFamily="18" charset="0"/>
              </a:rPr>
              <a:t>number</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 </a:t>
            </a:r>
            <a:r>
              <a:rPr lang="hu-HU" sz="6400" b="1" dirty="0" err="1">
                <a:effectLst/>
                <a:latin typeface="Arial" panose="020B0604020202020204" pitchFamily="34" charset="0"/>
                <a:ea typeface="Times New Roman" panose="02020603050405020304" pitchFamily="18" charset="0"/>
                <a:cs typeface="Times New Roman" panose="02020603050405020304" pitchFamily="18" charset="0"/>
              </a:rPr>
              <a:t>into</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 </a:t>
            </a:r>
            <a:r>
              <a:rPr lang="hu-HU" sz="6400" b="1" dirty="0" err="1">
                <a:effectLst/>
                <a:latin typeface="Arial" panose="020B0604020202020204" pitchFamily="34" charset="0"/>
                <a:ea typeface="Times New Roman" panose="02020603050405020304" pitchFamily="18" charset="0"/>
                <a:cs typeface="Times New Roman" panose="02020603050405020304" pitchFamily="18" charset="0"/>
              </a:rPr>
              <a:t>the</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 NEPTUN </a:t>
            </a:r>
            <a:r>
              <a:rPr lang="hu-HU" sz="6400" b="1" dirty="0" err="1">
                <a:effectLst/>
                <a:latin typeface="Arial" panose="020B0604020202020204" pitchFamily="34" charset="0"/>
                <a:ea typeface="Times New Roman" panose="02020603050405020304" pitchFamily="18" charset="0"/>
                <a:cs typeface="Times New Roman" panose="02020603050405020304" pitchFamily="18" charset="0"/>
              </a:rPr>
              <a:t>system</a:t>
            </a:r>
            <a:r>
              <a:rPr lang="hu-HU" sz="6400" b="1" dirty="0">
                <a:effectLst/>
                <a:latin typeface="Arial" panose="020B0604020202020204" pitchFamily="34" charset="0"/>
                <a:ea typeface="Times New Roman" panose="02020603050405020304" pitchFamily="18" charset="0"/>
                <a:cs typeface="Times New Roman" panose="02020603050405020304" pitchFamily="18" charset="0"/>
              </a:rPr>
              <a:t>:</a:t>
            </a:r>
          </a:p>
          <a:p>
            <a:r>
              <a:rPr lang="hu-HU" sz="6400" b="1" dirty="0" err="1">
                <a:latin typeface="Arial" panose="020B0604020202020204" pitchFamily="34" charset="0"/>
                <a:ea typeface="Times New Roman" panose="02020603050405020304" pitchFamily="18" charset="0"/>
                <a:cs typeface="Times New Roman" panose="02020603050405020304" pitchFamily="18" charset="0"/>
              </a:rPr>
              <a:t>Administration</a:t>
            </a:r>
            <a:r>
              <a:rPr lang="hu-HU" sz="6400" b="1" dirty="0" err="1">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Student</a:t>
            </a:r>
            <a:r>
              <a:rPr lang="hu-HU" sz="6400" b="1"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hu-HU" sz="6400" b="1" dirty="0" err="1">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Card</a:t>
            </a:r>
            <a:r>
              <a:rPr lang="hu-HU" sz="6400" b="1"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hu-HU" sz="6400" b="1" dirty="0" err="1">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requestAdd</a:t>
            </a:r>
            <a:r>
              <a:rPr lang="hu-HU" sz="6400" b="1"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hu-HU" sz="6400" b="1" dirty="0" err="1">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new</a:t>
            </a:r>
            <a:r>
              <a:rPr lang="hu-HU" sz="6400" b="1"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 </a:t>
            </a:r>
            <a:endParaRPr lang="en-US" sz="6400" b="1"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sz="64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Dia számának helye 3">
            <a:extLst>
              <a:ext uri="{FF2B5EF4-FFF2-40B4-BE49-F238E27FC236}">
                <a16:creationId xmlns:a16="http://schemas.microsoft.com/office/drawing/2014/main" id="{74A50C44-505B-0688-306F-4C94BCBD2682}"/>
              </a:ext>
            </a:extLst>
          </p:cNvPr>
          <p:cNvSpPr>
            <a:spLocks noGrp="1"/>
          </p:cNvSpPr>
          <p:nvPr>
            <p:ph type="sldNum" sz="quarter" idx="12"/>
          </p:nvPr>
        </p:nvSpPr>
        <p:spPr>
          <a:xfrm>
            <a:off x="11019451" y="6412787"/>
            <a:ext cx="1062155" cy="313462"/>
          </a:xfrm>
        </p:spPr>
        <p:txBody>
          <a:bodyPr/>
          <a:lstStyle/>
          <a:p>
            <a:fld id="{E97799C9-84D9-46D2-A11E-BCF8A720529D}" type="slidenum">
              <a:rPr lang="en-US" b="1" smtClean="0"/>
              <a:t>22</a:t>
            </a:fld>
            <a:endParaRPr lang="en-US" b="1" dirty="0"/>
          </a:p>
        </p:txBody>
      </p:sp>
      <p:pic>
        <p:nvPicPr>
          <p:cNvPr id="5" name="Kép 4"/>
          <p:cNvPicPr>
            <a:picLocks noChangeAspect="1"/>
          </p:cNvPicPr>
          <p:nvPr/>
        </p:nvPicPr>
        <p:blipFill>
          <a:blip r:embed="rId2"/>
          <a:stretch>
            <a:fillRect/>
          </a:stretch>
        </p:blipFill>
        <p:spPr>
          <a:xfrm>
            <a:off x="4892011" y="4547701"/>
            <a:ext cx="5418316" cy="2203113"/>
          </a:xfrm>
          <a:prstGeom prst="rect">
            <a:avLst/>
          </a:prstGeom>
          <a:ln w="38100">
            <a:solidFill>
              <a:schemeClr val="accent2"/>
            </a:solidFill>
          </a:ln>
          <a:effectLst>
            <a:softEdge rad="12700"/>
          </a:effectLst>
        </p:spPr>
      </p:pic>
      <p:cxnSp>
        <p:nvCxnSpPr>
          <p:cNvPr id="8" name="Egyenes összekötő nyíllal 7"/>
          <p:cNvCxnSpPr/>
          <p:nvPr/>
        </p:nvCxnSpPr>
        <p:spPr>
          <a:xfrm flipH="1">
            <a:off x="10170409" y="4476665"/>
            <a:ext cx="429207" cy="13626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Egyenes összekötő nyíllal 9"/>
          <p:cNvCxnSpPr/>
          <p:nvPr/>
        </p:nvCxnSpPr>
        <p:spPr>
          <a:xfrm flipH="1">
            <a:off x="10145529" y="4842588"/>
            <a:ext cx="454087" cy="1244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Egyenes összekötő nyíllal 14"/>
          <p:cNvCxnSpPr/>
          <p:nvPr/>
        </p:nvCxnSpPr>
        <p:spPr>
          <a:xfrm flipH="1" flipV="1">
            <a:off x="10145530" y="5149915"/>
            <a:ext cx="454086" cy="13732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Egyenes összekötő nyíllal 15"/>
          <p:cNvCxnSpPr/>
          <p:nvPr/>
        </p:nvCxnSpPr>
        <p:spPr>
          <a:xfrm flipH="1">
            <a:off x="5227036" y="6186196"/>
            <a:ext cx="427315" cy="24881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8" name="Szövegdoboz 17"/>
          <p:cNvSpPr txBox="1"/>
          <p:nvPr/>
        </p:nvSpPr>
        <p:spPr>
          <a:xfrm>
            <a:off x="10599616" y="4262136"/>
            <a:ext cx="1492898" cy="415498"/>
          </a:xfrm>
          <a:prstGeom prst="rect">
            <a:avLst/>
          </a:prstGeom>
          <a:noFill/>
          <a:ln w="28575">
            <a:solidFill>
              <a:srgbClr val="0070C0"/>
            </a:solidFill>
          </a:ln>
        </p:spPr>
        <p:txBody>
          <a:bodyPr wrap="square" rtlCol="0">
            <a:spAutoFit/>
          </a:bodyPr>
          <a:lstStyle/>
          <a:p>
            <a:r>
              <a:rPr lang="hu-HU" sz="1050" b="1" dirty="0" err="1">
                <a:solidFill>
                  <a:srgbClr val="FF0000"/>
                </a:solidFill>
              </a:rPr>
              <a:t>Write</a:t>
            </a:r>
            <a:r>
              <a:rPr lang="hu-HU" sz="1050" b="1" dirty="0">
                <a:solidFill>
                  <a:srgbClr val="FF0000"/>
                </a:solidFill>
              </a:rPr>
              <a:t> </a:t>
            </a:r>
            <a:r>
              <a:rPr lang="hu-HU" sz="1050" b="1" dirty="0" err="1">
                <a:solidFill>
                  <a:srgbClr val="FF0000"/>
                </a:solidFill>
              </a:rPr>
              <a:t>the</a:t>
            </a:r>
            <a:r>
              <a:rPr lang="hu-HU" sz="1050" b="1" dirty="0">
                <a:solidFill>
                  <a:srgbClr val="FF0000"/>
                </a:solidFill>
              </a:rPr>
              <a:t> NEK </a:t>
            </a:r>
            <a:r>
              <a:rPr lang="hu-HU" sz="1050" b="1" dirty="0" err="1">
                <a:solidFill>
                  <a:srgbClr val="FF0000"/>
                </a:solidFill>
              </a:rPr>
              <a:t>number</a:t>
            </a:r>
            <a:r>
              <a:rPr lang="hu-HU" sz="1050" b="1" dirty="0">
                <a:solidFill>
                  <a:srgbClr val="FF0000"/>
                </a:solidFill>
              </a:rPr>
              <a:t> here</a:t>
            </a:r>
          </a:p>
        </p:txBody>
      </p:sp>
      <p:sp>
        <p:nvSpPr>
          <p:cNvPr id="19" name="Szövegdoboz 18"/>
          <p:cNvSpPr txBox="1"/>
          <p:nvPr/>
        </p:nvSpPr>
        <p:spPr>
          <a:xfrm>
            <a:off x="10599616" y="4742336"/>
            <a:ext cx="1556919" cy="415498"/>
          </a:xfrm>
          <a:prstGeom prst="rect">
            <a:avLst/>
          </a:prstGeom>
          <a:noFill/>
          <a:ln w="28575">
            <a:solidFill>
              <a:srgbClr val="0070C0"/>
            </a:solidFill>
          </a:ln>
        </p:spPr>
        <p:txBody>
          <a:bodyPr wrap="square" rtlCol="0">
            <a:spAutoFit/>
          </a:bodyPr>
          <a:lstStyle/>
          <a:p>
            <a:r>
              <a:rPr lang="hu-HU" sz="1050" b="1" dirty="0" err="1">
                <a:solidFill>
                  <a:srgbClr val="FF0000"/>
                </a:solidFill>
              </a:rPr>
              <a:t>Choose</a:t>
            </a:r>
            <a:r>
              <a:rPr lang="hu-HU" sz="1050" b="1" dirty="0">
                <a:solidFill>
                  <a:srgbClr val="FF0000"/>
                </a:solidFill>
              </a:rPr>
              <a:t> </a:t>
            </a:r>
            <a:r>
              <a:rPr lang="hu-HU" sz="1050" b="1" dirty="0" err="1">
                <a:solidFill>
                  <a:srgbClr val="FF0000"/>
                </a:solidFill>
              </a:rPr>
              <a:t>the</a:t>
            </a:r>
            <a:r>
              <a:rPr lang="hu-HU" sz="1050" b="1" dirty="0">
                <a:solidFill>
                  <a:srgbClr val="FF0000"/>
                </a:solidFill>
              </a:rPr>
              <a:t> </a:t>
            </a:r>
            <a:r>
              <a:rPr lang="hu-HU" sz="1050" b="1" dirty="0" err="1">
                <a:solidFill>
                  <a:srgbClr val="FF0000"/>
                </a:solidFill>
              </a:rPr>
              <a:t>first</a:t>
            </a:r>
            <a:r>
              <a:rPr lang="hu-HU" sz="1050" b="1" dirty="0">
                <a:solidFill>
                  <a:srgbClr val="FF0000"/>
                </a:solidFill>
              </a:rPr>
              <a:t> </a:t>
            </a:r>
            <a:r>
              <a:rPr lang="hu-HU" sz="1050" b="1" dirty="0" err="1">
                <a:solidFill>
                  <a:srgbClr val="FF0000"/>
                </a:solidFill>
              </a:rPr>
              <a:t>application</a:t>
            </a:r>
            <a:r>
              <a:rPr lang="hu-HU" sz="1050" b="1" dirty="0">
                <a:solidFill>
                  <a:srgbClr val="FF0000"/>
                </a:solidFill>
              </a:rPr>
              <a:t> </a:t>
            </a:r>
            <a:r>
              <a:rPr lang="hu-HU" sz="1050" b="1" dirty="0" err="1">
                <a:solidFill>
                  <a:srgbClr val="FF0000"/>
                </a:solidFill>
              </a:rPr>
              <a:t>option</a:t>
            </a:r>
            <a:endParaRPr lang="hu-HU" sz="1050" b="1" dirty="0">
              <a:solidFill>
                <a:srgbClr val="FF0000"/>
              </a:solidFill>
            </a:endParaRPr>
          </a:p>
        </p:txBody>
      </p:sp>
      <p:sp>
        <p:nvSpPr>
          <p:cNvPr id="21" name="Szövegdoboz 20"/>
          <p:cNvSpPr txBox="1"/>
          <p:nvPr/>
        </p:nvSpPr>
        <p:spPr>
          <a:xfrm>
            <a:off x="10431624" y="5365100"/>
            <a:ext cx="1287625" cy="738664"/>
          </a:xfrm>
          <a:prstGeom prst="rect">
            <a:avLst/>
          </a:prstGeom>
          <a:noFill/>
          <a:ln w="28575">
            <a:solidFill>
              <a:srgbClr val="0070C0"/>
            </a:solidFill>
          </a:ln>
        </p:spPr>
        <p:txBody>
          <a:bodyPr wrap="square" rtlCol="0">
            <a:spAutoFit/>
          </a:bodyPr>
          <a:lstStyle/>
          <a:p>
            <a:r>
              <a:rPr lang="hu-HU" sz="1050" b="1" dirty="0" err="1">
                <a:solidFill>
                  <a:srgbClr val="FF0000"/>
                </a:solidFill>
              </a:rPr>
              <a:t>Address</a:t>
            </a:r>
            <a:r>
              <a:rPr lang="hu-HU" sz="1050" b="1" dirty="0">
                <a:solidFill>
                  <a:srgbClr val="FF0000"/>
                </a:solidFill>
              </a:rPr>
              <a:t> of </a:t>
            </a:r>
            <a:r>
              <a:rPr lang="hu-HU" sz="1050" b="1" dirty="0" err="1">
                <a:solidFill>
                  <a:srgbClr val="FF0000"/>
                </a:solidFill>
              </a:rPr>
              <a:t>the</a:t>
            </a:r>
            <a:r>
              <a:rPr lang="hu-HU" sz="1050" b="1" dirty="0">
                <a:solidFill>
                  <a:srgbClr val="FF0000"/>
                </a:solidFill>
              </a:rPr>
              <a:t> </a:t>
            </a:r>
            <a:r>
              <a:rPr lang="hu-HU" sz="1050" b="1" dirty="0" err="1">
                <a:solidFill>
                  <a:srgbClr val="FF0000"/>
                </a:solidFill>
              </a:rPr>
              <a:t>dorm</a:t>
            </a:r>
            <a:r>
              <a:rPr lang="hu-HU" sz="1050" b="1" dirty="0">
                <a:solidFill>
                  <a:srgbClr val="FF0000"/>
                </a:solidFill>
              </a:rPr>
              <a:t> </a:t>
            </a:r>
            <a:r>
              <a:rPr lang="hu-HU" sz="1050" b="1" dirty="0" err="1">
                <a:solidFill>
                  <a:srgbClr val="FF0000"/>
                </a:solidFill>
              </a:rPr>
              <a:t>or</a:t>
            </a:r>
            <a:r>
              <a:rPr lang="hu-HU" sz="1050" b="1" dirty="0">
                <a:solidFill>
                  <a:srgbClr val="FF0000"/>
                </a:solidFill>
              </a:rPr>
              <a:t> </a:t>
            </a:r>
            <a:r>
              <a:rPr lang="hu-HU" sz="1050" b="1" dirty="0" err="1">
                <a:solidFill>
                  <a:srgbClr val="FF0000"/>
                </a:solidFill>
              </a:rPr>
              <a:t>apartment</a:t>
            </a:r>
            <a:r>
              <a:rPr lang="hu-HU" sz="1050" b="1" dirty="0">
                <a:solidFill>
                  <a:srgbClr val="FF0000"/>
                </a:solidFill>
              </a:rPr>
              <a:t> </a:t>
            </a:r>
            <a:r>
              <a:rPr lang="hu-HU" sz="1050" b="1" dirty="0" err="1">
                <a:solidFill>
                  <a:srgbClr val="FF0000"/>
                </a:solidFill>
              </a:rPr>
              <a:t>where</a:t>
            </a:r>
            <a:r>
              <a:rPr lang="hu-HU" sz="1050" b="1" dirty="0">
                <a:solidFill>
                  <a:srgbClr val="FF0000"/>
                </a:solidFill>
              </a:rPr>
              <a:t> </a:t>
            </a:r>
            <a:r>
              <a:rPr lang="hu-HU" sz="1050" b="1" dirty="0" err="1">
                <a:solidFill>
                  <a:srgbClr val="FF0000"/>
                </a:solidFill>
              </a:rPr>
              <a:t>you</a:t>
            </a:r>
            <a:r>
              <a:rPr lang="hu-HU" sz="1050" b="1" dirty="0">
                <a:solidFill>
                  <a:srgbClr val="FF0000"/>
                </a:solidFill>
              </a:rPr>
              <a:t> </a:t>
            </a:r>
            <a:r>
              <a:rPr lang="hu-HU" sz="1050" b="1" dirty="0" err="1">
                <a:solidFill>
                  <a:srgbClr val="FF0000"/>
                </a:solidFill>
              </a:rPr>
              <a:t>live</a:t>
            </a:r>
            <a:endParaRPr lang="hu-HU" sz="1050" b="1" dirty="0">
              <a:solidFill>
                <a:srgbClr val="FF0000"/>
              </a:solidFill>
            </a:endParaRPr>
          </a:p>
        </p:txBody>
      </p:sp>
      <p:sp>
        <p:nvSpPr>
          <p:cNvPr id="22" name="Szövegdoboz 21"/>
          <p:cNvSpPr txBox="1"/>
          <p:nvPr/>
        </p:nvSpPr>
        <p:spPr>
          <a:xfrm>
            <a:off x="5654351" y="6047357"/>
            <a:ext cx="1521570" cy="253916"/>
          </a:xfrm>
          <a:prstGeom prst="rect">
            <a:avLst/>
          </a:prstGeom>
          <a:noFill/>
          <a:ln w="28575">
            <a:solidFill>
              <a:srgbClr val="0070C0"/>
            </a:solidFill>
          </a:ln>
        </p:spPr>
        <p:txBody>
          <a:bodyPr wrap="none" rtlCol="0">
            <a:spAutoFit/>
          </a:bodyPr>
          <a:lstStyle/>
          <a:p>
            <a:r>
              <a:rPr lang="hu-HU" sz="1050" b="1" dirty="0" err="1">
                <a:solidFill>
                  <a:srgbClr val="FF0000"/>
                </a:solidFill>
              </a:rPr>
              <a:t>Push</a:t>
            </a:r>
            <a:r>
              <a:rPr lang="hu-HU" sz="1050" b="1" dirty="0">
                <a:solidFill>
                  <a:srgbClr val="FF0000"/>
                </a:solidFill>
              </a:rPr>
              <a:t> </a:t>
            </a:r>
            <a:r>
              <a:rPr lang="hu-HU" sz="1050" b="1" dirty="0" err="1">
                <a:solidFill>
                  <a:srgbClr val="FF0000"/>
                </a:solidFill>
              </a:rPr>
              <a:t>the</a:t>
            </a:r>
            <a:r>
              <a:rPr lang="hu-HU" sz="1050" b="1" dirty="0">
                <a:solidFill>
                  <a:srgbClr val="FF0000"/>
                </a:solidFill>
              </a:rPr>
              <a:t> </a:t>
            </a:r>
            <a:r>
              <a:rPr lang="hu-HU" sz="1050" b="1" dirty="0" err="1">
                <a:solidFill>
                  <a:srgbClr val="FF0000"/>
                </a:solidFill>
              </a:rPr>
              <a:t>Save</a:t>
            </a:r>
            <a:r>
              <a:rPr lang="hu-HU" sz="1050" b="1" dirty="0">
                <a:solidFill>
                  <a:srgbClr val="FF0000"/>
                </a:solidFill>
              </a:rPr>
              <a:t> </a:t>
            </a:r>
            <a:r>
              <a:rPr lang="hu-HU" sz="1050" b="1" dirty="0" err="1">
                <a:solidFill>
                  <a:srgbClr val="FF0000"/>
                </a:solidFill>
              </a:rPr>
              <a:t>button</a:t>
            </a:r>
            <a:endParaRPr lang="hu-HU" sz="1050" b="1" dirty="0">
              <a:solidFill>
                <a:srgbClr val="FF0000"/>
              </a:solidFill>
            </a:endParaRPr>
          </a:p>
        </p:txBody>
      </p:sp>
      <p:pic>
        <p:nvPicPr>
          <p:cNvPr id="6" name="Kép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09" y="3584358"/>
            <a:ext cx="3980213" cy="2985160"/>
          </a:xfrm>
          <a:prstGeom prst="rect">
            <a:avLst/>
          </a:prstGeom>
        </p:spPr>
      </p:pic>
      <p:pic>
        <p:nvPicPr>
          <p:cNvPr id="9" name="Kép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021" y="1341362"/>
            <a:ext cx="3677187" cy="1700699"/>
          </a:xfrm>
          <a:prstGeom prst="rect">
            <a:avLst/>
          </a:prstGeom>
        </p:spPr>
      </p:pic>
      <p:pic>
        <p:nvPicPr>
          <p:cNvPr id="11" name="Kép 10">
            <a:extLst>
              <a:ext uri="{FF2B5EF4-FFF2-40B4-BE49-F238E27FC236}">
                <a16:creationId xmlns:a16="http://schemas.microsoft.com/office/drawing/2014/main" id="{2C1F3C96-E9B3-43EA-B8B2-0CB90632AA53}"/>
              </a:ext>
            </a:extLst>
          </p:cNvPr>
          <p:cNvPicPr>
            <a:picLocks noChangeAspect="1"/>
          </p:cNvPicPr>
          <p:nvPr/>
        </p:nvPicPr>
        <p:blipFill>
          <a:blip r:embed="rId5"/>
          <a:stretch>
            <a:fillRect/>
          </a:stretch>
        </p:blipFill>
        <p:spPr>
          <a:xfrm>
            <a:off x="10599616" y="41850"/>
            <a:ext cx="1595187" cy="901435"/>
          </a:xfrm>
          <a:prstGeom prst="rect">
            <a:avLst/>
          </a:prstGeom>
        </p:spPr>
      </p:pic>
    </p:spTree>
    <p:extLst>
      <p:ext uri="{BB962C8B-B14F-4D97-AF65-F5344CB8AC3E}">
        <p14:creationId xmlns:p14="http://schemas.microsoft.com/office/powerpoint/2010/main" val="3389443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9AC1EB8-1567-7010-C755-C350839BF2A3}"/>
              </a:ext>
            </a:extLst>
          </p:cNvPr>
          <p:cNvSpPr>
            <a:spLocks noGrp="1"/>
          </p:cNvSpPr>
          <p:nvPr>
            <p:ph type="title"/>
          </p:nvPr>
        </p:nvSpPr>
        <p:spPr/>
        <p:txBody>
          <a:bodyPr/>
          <a:lstStyle/>
          <a:p>
            <a:r>
              <a:rPr lang="hu-HU" dirty="0"/>
              <a:t>ACADEMIC CALENDAR and </a:t>
            </a:r>
            <a:r>
              <a:rPr lang="hu-HU" dirty="0" err="1"/>
              <a:t>useful</a:t>
            </a:r>
            <a:r>
              <a:rPr lang="hu-HU" dirty="0"/>
              <a:t> </a:t>
            </a:r>
            <a:r>
              <a:rPr lang="hu-HU" dirty="0" err="1"/>
              <a:t>websites</a:t>
            </a:r>
            <a:r>
              <a:rPr lang="hu-HU" dirty="0"/>
              <a:t> </a:t>
            </a:r>
          </a:p>
        </p:txBody>
      </p:sp>
      <p:sp>
        <p:nvSpPr>
          <p:cNvPr id="3" name="Szöveg helye 2">
            <a:extLst>
              <a:ext uri="{FF2B5EF4-FFF2-40B4-BE49-F238E27FC236}">
                <a16:creationId xmlns:a16="http://schemas.microsoft.com/office/drawing/2014/main" id="{77EA466D-07FB-C03C-8C42-9011DB16D0EE}"/>
              </a:ext>
            </a:extLst>
          </p:cNvPr>
          <p:cNvSpPr>
            <a:spLocks noGrp="1"/>
          </p:cNvSpPr>
          <p:nvPr>
            <p:ph type="body" idx="1"/>
          </p:nvPr>
        </p:nvSpPr>
        <p:spPr/>
        <p:txBody>
          <a:bodyPr/>
          <a:lstStyle/>
          <a:p>
            <a:endParaRPr lang="hu-HU"/>
          </a:p>
        </p:txBody>
      </p:sp>
      <p:sp>
        <p:nvSpPr>
          <p:cNvPr id="4" name="Szöveg helye 3">
            <a:extLst>
              <a:ext uri="{FF2B5EF4-FFF2-40B4-BE49-F238E27FC236}">
                <a16:creationId xmlns:a16="http://schemas.microsoft.com/office/drawing/2014/main" id="{1A9AD908-47D2-8A2F-CB81-3C128E7686F4}"/>
              </a:ext>
            </a:extLst>
          </p:cNvPr>
          <p:cNvSpPr>
            <a:spLocks noGrp="1"/>
          </p:cNvSpPr>
          <p:nvPr>
            <p:ph type="body" sz="quarter" idx="16"/>
          </p:nvPr>
        </p:nvSpPr>
        <p:spPr/>
        <p:txBody>
          <a:bodyPr/>
          <a:lstStyle/>
          <a:p>
            <a:endParaRPr lang="hu-HU"/>
          </a:p>
        </p:txBody>
      </p:sp>
      <p:sp>
        <p:nvSpPr>
          <p:cNvPr id="5" name="Dia számának helye 4">
            <a:extLst>
              <a:ext uri="{FF2B5EF4-FFF2-40B4-BE49-F238E27FC236}">
                <a16:creationId xmlns:a16="http://schemas.microsoft.com/office/drawing/2014/main" id="{47FC2BDB-45EC-8913-E2C1-FAAA0BF2830D}"/>
              </a:ext>
            </a:extLst>
          </p:cNvPr>
          <p:cNvSpPr>
            <a:spLocks noGrp="1"/>
          </p:cNvSpPr>
          <p:nvPr>
            <p:ph type="sldNum" sz="quarter" idx="12"/>
          </p:nvPr>
        </p:nvSpPr>
        <p:spPr/>
        <p:txBody>
          <a:bodyPr/>
          <a:lstStyle/>
          <a:p>
            <a:fld id="{D57F1E4F-1CFF-5643-939E-217C01CDF565}" type="slidenum">
              <a:rPr lang="en-US" b="1" smtClean="0"/>
              <a:pPr/>
              <a:t>23</a:t>
            </a:fld>
            <a:endParaRPr lang="en-US" b="1" dirty="0"/>
          </a:p>
        </p:txBody>
      </p:sp>
      <p:pic>
        <p:nvPicPr>
          <p:cNvPr id="7" name="Kép 6">
            <a:extLst>
              <a:ext uri="{FF2B5EF4-FFF2-40B4-BE49-F238E27FC236}">
                <a16:creationId xmlns:a16="http://schemas.microsoft.com/office/drawing/2014/main" id="{3C2D2807-069A-4924-B45C-4DA32A417305}"/>
              </a:ext>
            </a:extLst>
          </p:cNvPr>
          <p:cNvPicPr>
            <a:picLocks noChangeAspect="1"/>
          </p:cNvPicPr>
          <p:nvPr/>
        </p:nvPicPr>
        <p:blipFill>
          <a:blip r:embed="rId2"/>
          <a:stretch>
            <a:fillRect/>
          </a:stretch>
        </p:blipFill>
        <p:spPr>
          <a:xfrm>
            <a:off x="9991153" y="5614308"/>
            <a:ext cx="2200847" cy="1243692"/>
          </a:xfrm>
          <a:prstGeom prst="rect">
            <a:avLst/>
          </a:prstGeom>
        </p:spPr>
      </p:pic>
    </p:spTree>
    <p:extLst>
      <p:ext uri="{BB962C8B-B14F-4D97-AF65-F5344CB8AC3E}">
        <p14:creationId xmlns:p14="http://schemas.microsoft.com/office/powerpoint/2010/main" val="1272651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E289BA4-970F-F492-0899-02C7F1F6ED9E}"/>
              </a:ext>
            </a:extLst>
          </p:cNvPr>
          <p:cNvSpPr>
            <a:spLocks noGrp="1"/>
          </p:cNvSpPr>
          <p:nvPr>
            <p:ph type="title"/>
          </p:nvPr>
        </p:nvSpPr>
        <p:spPr/>
        <p:txBody>
          <a:bodyPr/>
          <a:lstStyle/>
          <a:p>
            <a:pPr algn="ctr"/>
            <a:r>
              <a:rPr lang="hu-HU" sz="3600" dirty="0"/>
              <a:t>ACADEMIC CALENDAR</a:t>
            </a:r>
          </a:p>
        </p:txBody>
      </p:sp>
      <p:pic>
        <p:nvPicPr>
          <p:cNvPr id="6" name="Tartalom helye 5">
            <a:extLst>
              <a:ext uri="{FF2B5EF4-FFF2-40B4-BE49-F238E27FC236}">
                <a16:creationId xmlns:a16="http://schemas.microsoft.com/office/drawing/2014/main" id="{00A26535-1030-C465-B957-DE670E45AE34}"/>
              </a:ext>
            </a:extLst>
          </p:cNvPr>
          <p:cNvPicPr>
            <a:picLocks noGrp="1" noChangeAspect="1"/>
          </p:cNvPicPr>
          <p:nvPr>
            <p:ph idx="1"/>
          </p:nvPr>
        </p:nvPicPr>
        <p:blipFill>
          <a:blip r:embed="rId2"/>
          <a:stretch>
            <a:fillRect/>
          </a:stretch>
        </p:blipFill>
        <p:spPr>
          <a:xfrm>
            <a:off x="4411134" y="415526"/>
            <a:ext cx="7260698" cy="54455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Szöveg helye 3">
            <a:extLst>
              <a:ext uri="{FF2B5EF4-FFF2-40B4-BE49-F238E27FC236}">
                <a16:creationId xmlns:a16="http://schemas.microsoft.com/office/drawing/2014/main" id="{C378B4E1-7685-8D5D-DCBB-9D3F20D36ABF}"/>
              </a:ext>
            </a:extLst>
          </p:cNvPr>
          <p:cNvSpPr>
            <a:spLocks noGrp="1"/>
          </p:cNvSpPr>
          <p:nvPr>
            <p:ph type="body" sz="half" idx="2"/>
          </p:nvPr>
        </p:nvSpPr>
        <p:spPr/>
        <p:txBody>
          <a:bodyPr>
            <a:normAutofit fontScale="85000" lnSpcReduction="10000"/>
          </a:bodyPr>
          <a:lstStyle/>
          <a:p>
            <a:endParaRPr lang="hu-HU" sz="2400" dirty="0"/>
          </a:p>
          <a:p>
            <a:endParaRPr lang="hu-HU" sz="2400" dirty="0"/>
          </a:p>
          <a:p>
            <a:r>
              <a:rPr lang="hu-HU" sz="2400" dirty="0"/>
              <a:t>A</a:t>
            </a:r>
            <a:r>
              <a:rPr lang="en-US" sz="2400" dirty="0" err="1"/>
              <a:t>vailable</a:t>
            </a:r>
            <a:r>
              <a:rPr lang="en-US" sz="2400" dirty="0"/>
              <a:t> on the </a:t>
            </a:r>
            <a:r>
              <a:rPr lang="en-US" sz="2400" b="1" dirty="0"/>
              <a:t>website of the Directorate of Education </a:t>
            </a:r>
            <a:r>
              <a:rPr lang="en-US" sz="2400" dirty="0"/>
              <a:t>(oig.uni-mate.hu):</a:t>
            </a:r>
            <a:endParaRPr lang="hu-HU" sz="2400" dirty="0"/>
          </a:p>
          <a:p>
            <a:endParaRPr lang="hu-HU" sz="1800" dirty="0">
              <a:effectLst/>
              <a:latin typeface="Arial" panose="020B0604020202020204" pitchFamily="34" charset="0"/>
            </a:endParaRPr>
          </a:p>
          <a:p>
            <a:r>
              <a:rPr lang="hu-HU" sz="1800" dirty="0">
                <a:effectLst/>
                <a:latin typeface="Arial" panose="020B0604020202020204" pitchFamily="34" charset="0"/>
                <a:hlinkClick r:id="rId3"/>
              </a:rPr>
              <a:t>https://ed.uni-mate.hu/academic-calendar</a:t>
            </a:r>
            <a:r>
              <a:rPr lang="hu-HU" sz="1800" dirty="0">
                <a:effectLst/>
                <a:latin typeface="Arial" panose="020B0604020202020204" pitchFamily="34" charset="0"/>
              </a:rPr>
              <a:t> </a:t>
            </a:r>
            <a:endParaRPr lang="hu-HU" dirty="0"/>
          </a:p>
        </p:txBody>
      </p:sp>
      <p:sp>
        <p:nvSpPr>
          <p:cNvPr id="3" name="Dia számának helye 2">
            <a:extLst>
              <a:ext uri="{FF2B5EF4-FFF2-40B4-BE49-F238E27FC236}">
                <a16:creationId xmlns:a16="http://schemas.microsoft.com/office/drawing/2014/main" id="{91998328-ADD8-5DB2-86F1-C1C4728DD6D7}"/>
              </a:ext>
            </a:extLst>
          </p:cNvPr>
          <p:cNvSpPr>
            <a:spLocks noGrp="1"/>
          </p:cNvSpPr>
          <p:nvPr>
            <p:ph type="sldNum" sz="quarter" idx="12"/>
          </p:nvPr>
        </p:nvSpPr>
        <p:spPr/>
        <p:txBody>
          <a:bodyPr/>
          <a:lstStyle/>
          <a:p>
            <a:fld id="{D57F1E4F-1CFF-5643-939E-217C01CDF565}" type="slidenum">
              <a:rPr lang="en-US" b="1" smtClean="0"/>
              <a:pPr/>
              <a:t>24</a:t>
            </a:fld>
            <a:endParaRPr lang="en-US" b="1" dirty="0"/>
          </a:p>
        </p:txBody>
      </p:sp>
      <p:pic>
        <p:nvPicPr>
          <p:cNvPr id="5" name="Kép 4">
            <a:extLst>
              <a:ext uri="{FF2B5EF4-FFF2-40B4-BE49-F238E27FC236}">
                <a16:creationId xmlns:a16="http://schemas.microsoft.com/office/drawing/2014/main" id="{BEFE9B86-ECD5-4AC1-AA72-A2711EE9827E}"/>
              </a:ext>
            </a:extLst>
          </p:cNvPr>
          <p:cNvPicPr>
            <a:picLocks noChangeAspect="1"/>
          </p:cNvPicPr>
          <p:nvPr/>
        </p:nvPicPr>
        <p:blipFill>
          <a:blip r:embed="rId4"/>
          <a:stretch>
            <a:fillRect/>
          </a:stretch>
        </p:blipFill>
        <p:spPr>
          <a:xfrm>
            <a:off x="10273554" y="5861049"/>
            <a:ext cx="1598278" cy="1015572"/>
          </a:xfrm>
          <a:prstGeom prst="rect">
            <a:avLst/>
          </a:prstGeom>
        </p:spPr>
      </p:pic>
    </p:spTree>
    <p:extLst>
      <p:ext uri="{BB962C8B-B14F-4D97-AF65-F5344CB8AC3E}">
        <p14:creationId xmlns:p14="http://schemas.microsoft.com/office/powerpoint/2010/main" val="1301966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lekerekített 2">
            <a:extLst>
              <a:ext uri="{FF2B5EF4-FFF2-40B4-BE49-F238E27FC236}">
                <a16:creationId xmlns:a16="http://schemas.microsoft.com/office/drawing/2014/main" id="{CA7C0B43-8B70-9256-E867-E03FB74DA55A}"/>
              </a:ext>
            </a:extLst>
          </p:cNvPr>
          <p:cNvSpPr/>
          <p:nvPr/>
        </p:nvSpPr>
        <p:spPr>
          <a:xfrm>
            <a:off x="584375" y="685800"/>
            <a:ext cx="3257550" cy="1390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b="1" dirty="0">
                <a:solidFill>
                  <a:schemeClr val="tx1"/>
                </a:solidFill>
              </a:rPr>
              <a:t>en.uni-mate.hu</a:t>
            </a:r>
          </a:p>
        </p:txBody>
      </p:sp>
      <p:sp>
        <p:nvSpPr>
          <p:cNvPr id="6" name="Téglalap: lekerekített 5">
            <a:extLst>
              <a:ext uri="{FF2B5EF4-FFF2-40B4-BE49-F238E27FC236}">
                <a16:creationId xmlns:a16="http://schemas.microsoft.com/office/drawing/2014/main" id="{3888C9E9-3859-E957-F20B-4EF5055FD6B4}"/>
              </a:ext>
            </a:extLst>
          </p:cNvPr>
          <p:cNvSpPr/>
          <p:nvPr/>
        </p:nvSpPr>
        <p:spPr>
          <a:xfrm>
            <a:off x="755825" y="2400300"/>
            <a:ext cx="2914650" cy="3848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2400" b="1" dirty="0">
                <a:solidFill>
                  <a:schemeClr val="tx1">
                    <a:lumMod val="85000"/>
                    <a:lumOff val="15000"/>
                  </a:schemeClr>
                </a:solidFill>
              </a:rPr>
              <a:t>Read for</a:t>
            </a:r>
          </a:p>
          <a:p>
            <a:pPr marL="285750" indent="-285750">
              <a:buFont typeface="Arial" panose="020B0604020202020204" pitchFamily="34" charset="0"/>
              <a:buChar char="•"/>
            </a:pPr>
            <a:r>
              <a:rPr lang="hu-HU" sz="2000" dirty="0">
                <a:solidFill>
                  <a:schemeClr val="tx1">
                    <a:lumMod val="85000"/>
                    <a:lumOff val="15000"/>
                  </a:schemeClr>
                </a:solidFill>
              </a:rPr>
              <a:t>General </a:t>
            </a:r>
            <a:r>
              <a:rPr lang="hu-HU" sz="2000" dirty="0" err="1">
                <a:solidFill>
                  <a:schemeClr val="tx1">
                    <a:lumMod val="85000"/>
                    <a:lumOff val="15000"/>
                  </a:schemeClr>
                </a:solidFill>
              </a:rPr>
              <a:t>information</a:t>
            </a:r>
            <a:endParaRPr lang="hu-HU" sz="2000" dirty="0">
              <a:solidFill>
                <a:schemeClr val="tx1">
                  <a:lumMod val="85000"/>
                  <a:lumOff val="15000"/>
                </a:schemeClr>
              </a:solidFill>
            </a:endParaRPr>
          </a:p>
          <a:p>
            <a:pPr marL="285750" indent="-285750">
              <a:buFont typeface="Arial" panose="020B0604020202020204" pitchFamily="34" charset="0"/>
              <a:buChar char="•"/>
            </a:pPr>
            <a:r>
              <a:rPr lang="hu-HU" sz="2000" b="1" dirty="0">
                <a:solidFill>
                  <a:schemeClr val="tx1">
                    <a:lumMod val="85000"/>
                    <a:lumOff val="15000"/>
                  </a:schemeClr>
                </a:solidFill>
              </a:rPr>
              <a:t>News</a:t>
            </a:r>
          </a:p>
          <a:p>
            <a:pPr marL="285750" indent="-285750">
              <a:buFont typeface="Arial" panose="020B0604020202020204" pitchFamily="34" charset="0"/>
              <a:buChar char="•"/>
            </a:pPr>
            <a:r>
              <a:rPr lang="hu-HU" sz="2000" dirty="0" err="1">
                <a:solidFill>
                  <a:schemeClr val="tx1">
                    <a:lumMod val="85000"/>
                    <a:lumOff val="15000"/>
                  </a:schemeClr>
                </a:solidFill>
              </a:rPr>
              <a:t>Information</a:t>
            </a:r>
            <a:r>
              <a:rPr lang="hu-HU" sz="2000" dirty="0">
                <a:solidFill>
                  <a:schemeClr val="tx1">
                    <a:lumMod val="85000"/>
                    <a:lumOff val="15000"/>
                  </a:schemeClr>
                </a:solidFill>
              </a:rPr>
              <a:t> </a:t>
            </a:r>
            <a:r>
              <a:rPr lang="hu-HU" sz="2000" dirty="0" err="1">
                <a:solidFill>
                  <a:schemeClr val="tx1">
                    <a:lumMod val="85000"/>
                    <a:lumOff val="15000"/>
                  </a:schemeClr>
                </a:solidFill>
              </a:rPr>
              <a:t>on</a:t>
            </a:r>
            <a:r>
              <a:rPr lang="hu-HU" sz="2000" dirty="0">
                <a:solidFill>
                  <a:schemeClr val="tx1">
                    <a:lumMod val="85000"/>
                    <a:lumOff val="15000"/>
                  </a:schemeClr>
                </a:solidFill>
              </a:rPr>
              <a:t> </a:t>
            </a:r>
            <a:r>
              <a:rPr lang="hu-HU" sz="2000" b="1" dirty="0">
                <a:solidFill>
                  <a:schemeClr val="tx1">
                    <a:lumMod val="85000"/>
                    <a:lumOff val="15000"/>
                  </a:schemeClr>
                </a:solidFill>
              </a:rPr>
              <a:t>SCHOLARSHIPS</a:t>
            </a:r>
            <a:endParaRPr lang="hu-HU" sz="2800" b="1" dirty="0">
              <a:solidFill>
                <a:schemeClr val="tx1">
                  <a:lumMod val="85000"/>
                  <a:lumOff val="15000"/>
                </a:schemeClr>
              </a:solidFill>
            </a:endParaRPr>
          </a:p>
          <a:p>
            <a:pPr marL="285750" indent="-285750">
              <a:buFont typeface="Arial" panose="020B0604020202020204" pitchFamily="34" charset="0"/>
              <a:buChar char="•"/>
            </a:pPr>
            <a:r>
              <a:rPr lang="hu-HU" sz="2000" b="1" dirty="0" err="1">
                <a:solidFill>
                  <a:schemeClr val="tx1">
                    <a:lumMod val="85000"/>
                    <a:lumOff val="15000"/>
                  </a:schemeClr>
                </a:solidFill>
              </a:rPr>
              <a:t>Practical</a:t>
            </a:r>
            <a:r>
              <a:rPr lang="hu-HU" sz="2000" b="1" dirty="0">
                <a:solidFill>
                  <a:schemeClr val="tx1">
                    <a:lumMod val="85000"/>
                    <a:lumOff val="15000"/>
                  </a:schemeClr>
                </a:solidFill>
              </a:rPr>
              <a:t> </a:t>
            </a:r>
            <a:r>
              <a:rPr lang="hu-HU" sz="2000" b="1" dirty="0" err="1">
                <a:solidFill>
                  <a:schemeClr val="tx1">
                    <a:lumMod val="85000"/>
                    <a:lumOff val="15000"/>
                  </a:schemeClr>
                </a:solidFill>
              </a:rPr>
              <a:t>matters</a:t>
            </a:r>
            <a:r>
              <a:rPr lang="hu-HU" sz="2000" b="1" dirty="0">
                <a:solidFill>
                  <a:schemeClr val="tx1">
                    <a:lumMod val="85000"/>
                    <a:lumOff val="15000"/>
                  </a:schemeClr>
                </a:solidFill>
              </a:rPr>
              <a:t> </a:t>
            </a:r>
            <a:br>
              <a:rPr lang="hu-HU" sz="2800" b="1" dirty="0">
                <a:solidFill>
                  <a:schemeClr val="tx1">
                    <a:lumMod val="85000"/>
                    <a:lumOff val="15000"/>
                  </a:schemeClr>
                </a:solidFill>
              </a:rPr>
            </a:br>
            <a:endParaRPr lang="hu-HU" sz="2400" b="1" dirty="0">
              <a:solidFill>
                <a:schemeClr val="tx1">
                  <a:lumMod val="85000"/>
                  <a:lumOff val="15000"/>
                </a:schemeClr>
              </a:solidFill>
            </a:endParaRPr>
          </a:p>
        </p:txBody>
      </p:sp>
      <p:sp>
        <p:nvSpPr>
          <p:cNvPr id="7" name="Téglalap: lekerekített 6">
            <a:extLst>
              <a:ext uri="{FF2B5EF4-FFF2-40B4-BE49-F238E27FC236}">
                <a16:creationId xmlns:a16="http://schemas.microsoft.com/office/drawing/2014/main" id="{1261546A-6105-92F3-F725-FE28E3EBB1B9}"/>
              </a:ext>
            </a:extLst>
          </p:cNvPr>
          <p:cNvSpPr/>
          <p:nvPr/>
        </p:nvSpPr>
        <p:spPr>
          <a:xfrm>
            <a:off x="4543425" y="2476500"/>
            <a:ext cx="2914650" cy="3771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2400" b="1" dirty="0">
                <a:solidFill>
                  <a:schemeClr val="tx1">
                    <a:lumMod val="85000"/>
                    <a:lumOff val="15000"/>
                  </a:schemeClr>
                </a:solidFill>
              </a:rPr>
              <a:t>Read for </a:t>
            </a:r>
          </a:p>
          <a:p>
            <a:pPr marL="285750" indent="-285750">
              <a:buFont typeface="Courier New" panose="02070309020205020404" pitchFamily="49" charset="0"/>
              <a:buChar char="o"/>
            </a:pPr>
            <a:r>
              <a:rPr lang="en-US" sz="2000" dirty="0">
                <a:solidFill>
                  <a:schemeClr val="tx1">
                    <a:lumMod val="85000"/>
                    <a:lumOff val="15000"/>
                  </a:schemeClr>
                </a:solidFill>
              </a:rPr>
              <a:t>MATE </a:t>
            </a:r>
            <a:r>
              <a:rPr lang="en-US" sz="2000" b="1" dirty="0">
                <a:solidFill>
                  <a:schemeClr val="tx1">
                    <a:lumMod val="85000"/>
                    <a:lumOff val="15000"/>
                  </a:schemeClr>
                </a:solidFill>
              </a:rPr>
              <a:t>Organizational and Operational Regulations</a:t>
            </a:r>
            <a:endParaRPr lang="hu-HU" sz="2000" b="1" dirty="0">
              <a:solidFill>
                <a:schemeClr val="tx1">
                  <a:lumMod val="85000"/>
                  <a:lumOff val="15000"/>
                </a:schemeClr>
              </a:solidFill>
            </a:endParaRPr>
          </a:p>
          <a:p>
            <a:pPr marL="285750" indent="-285750">
              <a:buFont typeface="Courier New" panose="02070309020205020404" pitchFamily="49" charset="0"/>
              <a:buChar char="o"/>
            </a:pPr>
            <a:r>
              <a:rPr lang="hu-HU" sz="2000" dirty="0" err="1">
                <a:solidFill>
                  <a:schemeClr val="tx1">
                    <a:lumMod val="85000"/>
                    <a:lumOff val="15000"/>
                  </a:schemeClr>
                </a:solidFill>
              </a:rPr>
              <a:t>Academic</a:t>
            </a:r>
            <a:r>
              <a:rPr lang="hu-HU" sz="2000" dirty="0">
                <a:solidFill>
                  <a:schemeClr val="tx1">
                    <a:lumMod val="85000"/>
                    <a:lumOff val="15000"/>
                  </a:schemeClr>
                </a:solidFill>
              </a:rPr>
              <a:t> </a:t>
            </a:r>
            <a:r>
              <a:rPr lang="hu-HU" sz="2000" dirty="0" err="1">
                <a:solidFill>
                  <a:schemeClr val="tx1">
                    <a:lumMod val="85000"/>
                    <a:lumOff val="15000"/>
                  </a:schemeClr>
                </a:solidFill>
              </a:rPr>
              <a:t>calendar</a:t>
            </a:r>
            <a:endParaRPr lang="hu-HU" sz="2000" dirty="0">
              <a:solidFill>
                <a:schemeClr val="tx1">
                  <a:lumMod val="85000"/>
                  <a:lumOff val="15000"/>
                </a:schemeClr>
              </a:solidFill>
            </a:endParaRPr>
          </a:p>
          <a:p>
            <a:pPr marL="285750" indent="-285750">
              <a:buFont typeface="Courier New" panose="02070309020205020404" pitchFamily="49" charset="0"/>
              <a:buChar char="o"/>
            </a:pPr>
            <a:r>
              <a:rPr lang="hu-HU" sz="2000" dirty="0" err="1">
                <a:solidFill>
                  <a:schemeClr val="tx1">
                    <a:lumMod val="85000"/>
                    <a:lumOff val="15000"/>
                  </a:schemeClr>
                </a:solidFill>
              </a:rPr>
              <a:t>Electronic</a:t>
            </a:r>
            <a:r>
              <a:rPr lang="hu-HU" sz="2000" dirty="0">
                <a:solidFill>
                  <a:schemeClr val="tx1">
                    <a:lumMod val="85000"/>
                    <a:lumOff val="15000"/>
                  </a:schemeClr>
                </a:solidFill>
              </a:rPr>
              <a:t> </a:t>
            </a:r>
            <a:r>
              <a:rPr lang="hu-HU" sz="2000" dirty="0" err="1">
                <a:solidFill>
                  <a:schemeClr val="tx1">
                    <a:lumMod val="85000"/>
                    <a:lumOff val="15000"/>
                  </a:schemeClr>
                </a:solidFill>
              </a:rPr>
              <a:t>requests</a:t>
            </a:r>
            <a:endParaRPr lang="hu-HU" sz="2000" dirty="0">
              <a:solidFill>
                <a:schemeClr val="tx1">
                  <a:lumMod val="85000"/>
                  <a:lumOff val="15000"/>
                </a:schemeClr>
              </a:solidFill>
            </a:endParaRPr>
          </a:p>
          <a:p>
            <a:pPr marL="285750" indent="-285750">
              <a:buFont typeface="Courier New" panose="02070309020205020404" pitchFamily="49" charset="0"/>
              <a:buChar char="o"/>
            </a:pPr>
            <a:r>
              <a:rPr lang="hu-HU" sz="2000" dirty="0" err="1">
                <a:solidFill>
                  <a:schemeClr val="tx1">
                    <a:lumMod val="85000"/>
                    <a:lumOff val="15000"/>
                  </a:schemeClr>
                </a:solidFill>
              </a:rPr>
              <a:t>Tution</a:t>
            </a:r>
            <a:r>
              <a:rPr lang="hu-HU" sz="2000" dirty="0">
                <a:solidFill>
                  <a:schemeClr val="tx1">
                    <a:lumMod val="85000"/>
                    <a:lumOff val="15000"/>
                  </a:schemeClr>
                </a:solidFill>
              </a:rPr>
              <a:t> </a:t>
            </a:r>
            <a:r>
              <a:rPr lang="hu-HU" sz="2000" dirty="0" err="1">
                <a:solidFill>
                  <a:schemeClr val="tx1">
                    <a:lumMod val="85000"/>
                    <a:lumOff val="15000"/>
                  </a:schemeClr>
                </a:solidFill>
              </a:rPr>
              <a:t>fee</a:t>
            </a:r>
            <a:r>
              <a:rPr lang="hu-HU" sz="2000" dirty="0">
                <a:solidFill>
                  <a:schemeClr val="tx1">
                    <a:lumMod val="85000"/>
                    <a:lumOff val="15000"/>
                  </a:schemeClr>
                </a:solidFill>
              </a:rPr>
              <a:t> </a:t>
            </a:r>
            <a:r>
              <a:rPr lang="hu-HU" sz="2000" dirty="0" err="1">
                <a:solidFill>
                  <a:schemeClr val="tx1">
                    <a:lumMod val="85000"/>
                    <a:lumOff val="15000"/>
                  </a:schemeClr>
                </a:solidFill>
              </a:rPr>
              <a:t>information</a:t>
            </a:r>
            <a:endParaRPr lang="hu-HU" sz="2000" dirty="0">
              <a:solidFill>
                <a:schemeClr val="tx1">
                  <a:lumMod val="85000"/>
                  <a:lumOff val="15000"/>
                </a:schemeClr>
              </a:solidFill>
            </a:endParaRPr>
          </a:p>
        </p:txBody>
      </p:sp>
      <p:sp>
        <p:nvSpPr>
          <p:cNvPr id="8" name="Téglalap: lekerekített 7">
            <a:extLst>
              <a:ext uri="{FF2B5EF4-FFF2-40B4-BE49-F238E27FC236}">
                <a16:creationId xmlns:a16="http://schemas.microsoft.com/office/drawing/2014/main" id="{20F7D161-F0DB-B838-0998-13075DE0610F}"/>
              </a:ext>
            </a:extLst>
          </p:cNvPr>
          <p:cNvSpPr/>
          <p:nvPr/>
        </p:nvSpPr>
        <p:spPr>
          <a:xfrm>
            <a:off x="4467225" y="685800"/>
            <a:ext cx="3257550" cy="1390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b="1" dirty="0">
                <a:solidFill>
                  <a:schemeClr val="tx1"/>
                </a:solidFill>
              </a:rPr>
              <a:t>oig.uni-mate.hu</a:t>
            </a:r>
          </a:p>
        </p:txBody>
      </p:sp>
      <p:sp>
        <p:nvSpPr>
          <p:cNvPr id="10" name="Szövegdoboz 9">
            <a:extLst>
              <a:ext uri="{FF2B5EF4-FFF2-40B4-BE49-F238E27FC236}">
                <a16:creationId xmlns:a16="http://schemas.microsoft.com/office/drawing/2014/main" id="{872CDC59-E943-8B9F-0071-B17692D7633E}"/>
              </a:ext>
            </a:extLst>
          </p:cNvPr>
          <p:cNvSpPr txBox="1"/>
          <p:nvPr/>
        </p:nvSpPr>
        <p:spPr>
          <a:xfrm rot="5400000">
            <a:off x="9963742" y="3617267"/>
            <a:ext cx="3848101" cy="461665"/>
          </a:xfrm>
          <a:prstGeom prst="rect">
            <a:avLst/>
          </a:prstGeom>
          <a:noFill/>
        </p:spPr>
        <p:txBody>
          <a:bodyPr wrap="square" rtlCol="0">
            <a:spAutoFit/>
            <a:scene3d>
              <a:camera prst="orthographicFront">
                <a:rot lat="1200000" lon="21594000" rev="0"/>
              </a:camera>
              <a:lightRig rig="threePt" dir="t"/>
            </a:scene3d>
          </a:bodyPr>
          <a:lstStyle/>
          <a:p>
            <a:r>
              <a:rPr lang="hu-HU" sz="2400" b="1" dirty="0">
                <a:effectLst>
                  <a:outerShdw blurRad="38100" dist="38100" dir="2700000" algn="tl">
                    <a:srgbClr val="000000">
                      <a:alpha val="43137"/>
                    </a:srgbClr>
                  </a:outerShdw>
                </a:effectLst>
              </a:rPr>
              <a:t>WEBSITES TO CHECK</a:t>
            </a:r>
          </a:p>
        </p:txBody>
      </p:sp>
      <p:sp>
        <p:nvSpPr>
          <p:cNvPr id="9" name="Téglalap: lekerekített 8">
            <a:extLst>
              <a:ext uri="{FF2B5EF4-FFF2-40B4-BE49-F238E27FC236}">
                <a16:creationId xmlns:a16="http://schemas.microsoft.com/office/drawing/2014/main" id="{26D89A33-8E6C-449A-CBB8-67B44C76227C}"/>
              </a:ext>
            </a:extLst>
          </p:cNvPr>
          <p:cNvSpPr/>
          <p:nvPr/>
        </p:nvSpPr>
        <p:spPr>
          <a:xfrm>
            <a:off x="8331025" y="685800"/>
            <a:ext cx="2914650" cy="1390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b="1" dirty="0">
                <a:solidFill>
                  <a:schemeClr val="tx1"/>
                </a:solidFill>
              </a:rPr>
              <a:t>telefonkonyv.uni-mate.hu</a:t>
            </a:r>
          </a:p>
        </p:txBody>
      </p:sp>
      <p:sp>
        <p:nvSpPr>
          <p:cNvPr id="11" name="Téglalap: lekerekített 10">
            <a:extLst>
              <a:ext uri="{FF2B5EF4-FFF2-40B4-BE49-F238E27FC236}">
                <a16:creationId xmlns:a16="http://schemas.microsoft.com/office/drawing/2014/main" id="{C9E0543C-558B-C033-8E0E-02E5A563815E}"/>
              </a:ext>
            </a:extLst>
          </p:cNvPr>
          <p:cNvSpPr/>
          <p:nvPr/>
        </p:nvSpPr>
        <p:spPr>
          <a:xfrm>
            <a:off x="8331025" y="2476500"/>
            <a:ext cx="2895600" cy="3771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2400" b="1" dirty="0">
                <a:solidFill>
                  <a:schemeClr val="tx1">
                    <a:lumMod val="85000"/>
                    <a:lumOff val="15000"/>
                  </a:schemeClr>
                </a:solidFill>
              </a:rPr>
              <a:t>Read for </a:t>
            </a:r>
          </a:p>
          <a:p>
            <a:endParaRPr lang="hu-HU" sz="2400" b="1" dirty="0">
              <a:solidFill>
                <a:schemeClr val="tx1">
                  <a:lumMod val="85000"/>
                  <a:lumOff val="15000"/>
                </a:schemeClr>
              </a:solidFill>
            </a:endParaRPr>
          </a:p>
          <a:p>
            <a:r>
              <a:rPr lang="hu-HU" sz="2000" dirty="0" err="1">
                <a:solidFill>
                  <a:schemeClr val="tx1">
                    <a:lumMod val="85000"/>
                    <a:lumOff val="15000"/>
                  </a:schemeClr>
                </a:solidFill>
              </a:rPr>
              <a:t>Contact</a:t>
            </a:r>
            <a:r>
              <a:rPr lang="hu-HU" sz="2000" dirty="0">
                <a:solidFill>
                  <a:schemeClr val="tx1">
                    <a:lumMod val="85000"/>
                    <a:lumOff val="15000"/>
                  </a:schemeClr>
                </a:solidFill>
              </a:rPr>
              <a:t> </a:t>
            </a:r>
            <a:r>
              <a:rPr lang="hu-HU" sz="2000" dirty="0" err="1">
                <a:solidFill>
                  <a:schemeClr val="tx1">
                    <a:lumMod val="85000"/>
                    <a:lumOff val="15000"/>
                  </a:schemeClr>
                </a:solidFill>
              </a:rPr>
              <a:t>details</a:t>
            </a:r>
            <a:r>
              <a:rPr lang="hu-HU" sz="2000" dirty="0">
                <a:solidFill>
                  <a:schemeClr val="tx1">
                    <a:lumMod val="85000"/>
                    <a:lumOff val="15000"/>
                  </a:schemeClr>
                </a:solidFill>
              </a:rPr>
              <a:t> of professors.</a:t>
            </a:r>
          </a:p>
          <a:p>
            <a:endParaRPr lang="hu-HU" sz="2000" dirty="0">
              <a:solidFill>
                <a:schemeClr val="tx1">
                  <a:lumMod val="85000"/>
                  <a:lumOff val="15000"/>
                </a:schemeClr>
              </a:solidFill>
            </a:endParaRPr>
          </a:p>
          <a:p>
            <a:endParaRPr lang="hu-HU" sz="2000" dirty="0">
              <a:solidFill>
                <a:schemeClr val="tx1">
                  <a:lumMod val="85000"/>
                  <a:lumOff val="15000"/>
                </a:schemeClr>
              </a:solidFill>
            </a:endParaRPr>
          </a:p>
          <a:p>
            <a:endParaRPr lang="hu-HU" sz="2000" dirty="0">
              <a:solidFill>
                <a:schemeClr val="tx1">
                  <a:lumMod val="85000"/>
                  <a:lumOff val="15000"/>
                </a:schemeClr>
              </a:solidFill>
            </a:endParaRPr>
          </a:p>
          <a:p>
            <a:r>
              <a:rPr lang="hu-HU" sz="2000" dirty="0" err="1">
                <a:solidFill>
                  <a:schemeClr val="tx1">
                    <a:lumMod val="85000"/>
                    <a:lumOff val="15000"/>
                  </a:schemeClr>
                </a:solidFill>
              </a:rPr>
              <a:t>It</a:t>
            </a:r>
            <a:r>
              <a:rPr lang="hu-HU" sz="2000" dirty="0">
                <a:solidFill>
                  <a:schemeClr val="tx1">
                    <a:lumMod val="85000"/>
                    <a:lumOff val="15000"/>
                  </a:schemeClr>
                </a:solidFill>
              </a:rPr>
              <a:t> is </a:t>
            </a:r>
            <a:r>
              <a:rPr lang="hu-HU" sz="2000" dirty="0" err="1">
                <a:solidFill>
                  <a:schemeClr val="tx1">
                    <a:lumMod val="85000"/>
                    <a:lumOff val="15000"/>
                  </a:schemeClr>
                </a:solidFill>
              </a:rPr>
              <a:t>the</a:t>
            </a:r>
            <a:r>
              <a:rPr lang="hu-HU" sz="2000" dirty="0">
                <a:solidFill>
                  <a:schemeClr val="tx1">
                    <a:lumMod val="85000"/>
                    <a:lumOff val="15000"/>
                  </a:schemeClr>
                </a:solidFill>
              </a:rPr>
              <a:t> </a:t>
            </a:r>
            <a:r>
              <a:rPr lang="hu-HU" sz="2000" b="1" dirty="0" err="1">
                <a:solidFill>
                  <a:schemeClr val="tx1">
                    <a:lumMod val="85000"/>
                    <a:lumOff val="15000"/>
                  </a:schemeClr>
                </a:solidFill>
              </a:rPr>
              <a:t>phonebook</a:t>
            </a:r>
            <a:r>
              <a:rPr lang="hu-HU" sz="2000" b="1" dirty="0">
                <a:solidFill>
                  <a:schemeClr val="tx1">
                    <a:lumMod val="85000"/>
                    <a:lumOff val="15000"/>
                  </a:schemeClr>
                </a:solidFill>
              </a:rPr>
              <a:t> </a:t>
            </a:r>
            <a:r>
              <a:rPr lang="hu-HU" sz="2000" dirty="0">
                <a:solidFill>
                  <a:schemeClr val="tx1">
                    <a:lumMod val="85000"/>
                    <a:lumOff val="15000"/>
                  </a:schemeClr>
                </a:solidFill>
              </a:rPr>
              <a:t>of </a:t>
            </a:r>
            <a:r>
              <a:rPr lang="hu-HU" sz="2000" dirty="0" err="1">
                <a:solidFill>
                  <a:schemeClr val="tx1">
                    <a:lumMod val="85000"/>
                    <a:lumOff val="15000"/>
                  </a:schemeClr>
                </a:solidFill>
              </a:rPr>
              <a:t>the</a:t>
            </a:r>
            <a:r>
              <a:rPr lang="hu-HU" sz="2000" dirty="0">
                <a:solidFill>
                  <a:schemeClr val="tx1">
                    <a:lumMod val="85000"/>
                    <a:lumOff val="15000"/>
                  </a:schemeClr>
                </a:solidFill>
              </a:rPr>
              <a:t> </a:t>
            </a:r>
            <a:r>
              <a:rPr lang="hu-HU" sz="2000" dirty="0" err="1">
                <a:solidFill>
                  <a:schemeClr val="tx1">
                    <a:lumMod val="85000"/>
                    <a:lumOff val="15000"/>
                  </a:schemeClr>
                </a:solidFill>
              </a:rPr>
              <a:t>university</a:t>
            </a:r>
            <a:r>
              <a:rPr lang="hu-HU" sz="2000" dirty="0">
                <a:solidFill>
                  <a:schemeClr val="tx1">
                    <a:lumMod val="85000"/>
                    <a:lumOff val="15000"/>
                  </a:schemeClr>
                </a:solidFill>
              </a:rPr>
              <a:t>.</a:t>
            </a:r>
          </a:p>
        </p:txBody>
      </p:sp>
      <p:sp>
        <p:nvSpPr>
          <p:cNvPr id="2" name="Dia számának helye 1">
            <a:extLst>
              <a:ext uri="{FF2B5EF4-FFF2-40B4-BE49-F238E27FC236}">
                <a16:creationId xmlns:a16="http://schemas.microsoft.com/office/drawing/2014/main" id="{206EBBB4-70BB-D188-76C3-0449C6025DC9}"/>
              </a:ext>
            </a:extLst>
          </p:cNvPr>
          <p:cNvSpPr>
            <a:spLocks noGrp="1"/>
          </p:cNvSpPr>
          <p:nvPr>
            <p:ph type="sldNum" sz="quarter" idx="12"/>
          </p:nvPr>
        </p:nvSpPr>
        <p:spPr/>
        <p:txBody>
          <a:bodyPr/>
          <a:lstStyle/>
          <a:p>
            <a:fld id="{D57F1E4F-1CFF-5643-939E-217C01CDF565}" type="slidenum">
              <a:rPr lang="en-US" b="1" smtClean="0">
                <a:effectLst>
                  <a:outerShdw blurRad="38100" dist="38100" dir="2700000" algn="tl">
                    <a:srgbClr val="000000">
                      <a:alpha val="43137"/>
                    </a:srgbClr>
                  </a:outerShdw>
                </a:effectLst>
              </a:rPr>
              <a:pPr/>
              <a:t>25</a:t>
            </a:fld>
            <a:endParaRPr lang="en-US" b="1" dirty="0">
              <a:effectLst>
                <a:outerShdw blurRad="38100" dist="38100" dir="2700000" algn="tl">
                  <a:srgbClr val="000000">
                    <a:alpha val="43137"/>
                  </a:srgbClr>
                </a:outerShdw>
              </a:effectLst>
            </a:endParaRPr>
          </a:p>
        </p:txBody>
      </p:sp>
      <p:pic>
        <p:nvPicPr>
          <p:cNvPr id="5" name="Kép 4">
            <a:extLst>
              <a:ext uri="{FF2B5EF4-FFF2-40B4-BE49-F238E27FC236}">
                <a16:creationId xmlns:a16="http://schemas.microsoft.com/office/drawing/2014/main" id="{48C59C1E-13DA-429C-9CFC-D8877B63FB21}"/>
              </a:ext>
            </a:extLst>
          </p:cNvPr>
          <p:cNvPicPr>
            <a:picLocks noChangeAspect="1"/>
          </p:cNvPicPr>
          <p:nvPr/>
        </p:nvPicPr>
        <p:blipFill>
          <a:blip r:embed="rId2"/>
          <a:stretch>
            <a:fillRect/>
          </a:stretch>
        </p:blipFill>
        <p:spPr>
          <a:xfrm>
            <a:off x="10863532" y="6127411"/>
            <a:ext cx="1328468" cy="750713"/>
          </a:xfrm>
          <a:prstGeom prst="rect">
            <a:avLst/>
          </a:prstGeom>
        </p:spPr>
      </p:pic>
    </p:spTree>
    <p:extLst>
      <p:ext uri="{BB962C8B-B14F-4D97-AF65-F5344CB8AC3E}">
        <p14:creationId xmlns:p14="http://schemas.microsoft.com/office/powerpoint/2010/main" val="2940193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2C7CE2F-ECF4-FC75-7D30-F5DC4614565C}"/>
              </a:ext>
            </a:extLst>
          </p:cNvPr>
          <p:cNvSpPr>
            <a:spLocks noGrp="1"/>
          </p:cNvSpPr>
          <p:nvPr>
            <p:ph type="title"/>
          </p:nvPr>
        </p:nvSpPr>
        <p:spPr/>
        <p:txBody>
          <a:bodyPr/>
          <a:lstStyle/>
          <a:p>
            <a:r>
              <a:rPr lang="hu-HU" dirty="0"/>
              <a:t>Stipendium Hungaricum </a:t>
            </a:r>
            <a:r>
              <a:rPr lang="hu-HU" dirty="0" err="1"/>
              <a:t>Scholars</a:t>
            </a:r>
            <a:r>
              <a:rPr lang="hu-HU" dirty="0"/>
              <a:t> </a:t>
            </a:r>
            <a:br>
              <a:rPr lang="hu-HU" dirty="0"/>
            </a:br>
            <a:r>
              <a:rPr lang="hu-HU" dirty="0"/>
              <a:t>-</a:t>
            </a:r>
            <a:r>
              <a:rPr lang="hu-HU" dirty="0" err="1"/>
              <a:t>useful</a:t>
            </a:r>
            <a:r>
              <a:rPr lang="hu-HU" dirty="0"/>
              <a:t> </a:t>
            </a:r>
            <a:r>
              <a:rPr lang="hu-HU" dirty="0" err="1"/>
              <a:t>information</a:t>
            </a:r>
            <a:endParaRPr lang="hu-HU" dirty="0"/>
          </a:p>
        </p:txBody>
      </p:sp>
      <p:sp>
        <p:nvSpPr>
          <p:cNvPr id="3" name="Szöveg helye 2">
            <a:extLst>
              <a:ext uri="{FF2B5EF4-FFF2-40B4-BE49-F238E27FC236}">
                <a16:creationId xmlns:a16="http://schemas.microsoft.com/office/drawing/2014/main" id="{42CC2255-82DF-DBF0-D818-0E4BFA7CBADD}"/>
              </a:ext>
            </a:extLst>
          </p:cNvPr>
          <p:cNvSpPr>
            <a:spLocks noGrp="1"/>
          </p:cNvSpPr>
          <p:nvPr>
            <p:ph type="body" idx="1"/>
          </p:nvPr>
        </p:nvSpPr>
        <p:spPr/>
        <p:txBody>
          <a:bodyPr/>
          <a:lstStyle/>
          <a:p>
            <a:r>
              <a:rPr lang="hu-HU" sz="1800" u="sng" dirty="0">
                <a:solidFill>
                  <a:srgbClr val="0000FF"/>
                </a:solidFill>
                <a:effectLst/>
                <a:latin typeface="Calibri" panose="020F0502020204030204" pitchFamily="34" charset="0"/>
                <a:ea typeface="Calibri" panose="020F0502020204030204" pitchFamily="34" charset="0"/>
                <a:hlinkClick r:id="rId2"/>
              </a:rPr>
              <a:t>https://stipendiumhungaricum.hu/</a:t>
            </a:r>
            <a:endParaRPr lang="hu-HU" dirty="0"/>
          </a:p>
        </p:txBody>
      </p:sp>
      <p:sp>
        <p:nvSpPr>
          <p:cNvPr id="4" name="Szöveg helye 3">
            <a:extLst>
              <a:ext uri="{FF2B5EF4-FFF2-40B4-BE49-F238E27FC236}">
                <a16:creationId xmlns:a16="http://schemas.microsoft.com/office/drawing/2014/main" id="{85438C2A-C7A1-757A-15FC-C4DE113439F2}"/>
              </a:ext>
            </a:extLst>
          </p:cNvPr>
          <p:cNvSpPr>
            <a:spLocks noGrp="1"/>
          </p:cNvSpPr>
          <p:nvPr>
            <p:ph type="body" sz="quarter" idx="16"/>
          </p:nvPr>
        </p:nvSpPr>
        <p:spPr/>
        <p:txBody>
          <a:bodyPr/>
          <a:lstStyle/>
          <a:p>
            <a:endParaRPr lang="hu-HU"/>
          </a:p>
        </p:txBody>
      </p:sp>
      <p:sp>
        <p:nvSpPr>
          <p:cNvPr id="5" name="Dia számának helye 4">
            <a:extLst>
              <a:ext uri="{FF2B5EF4-FFF2-40B4-BE49-F238E27FC236}">
                <a16:creationId xmlns:a16="http://schemas.microsoft.com/office/drawing/2014/main" id="{F7C56FF5-0668-238D-553C-16ADFA3F8D44}"/>
              </a:ext>
            </a:extLst>
          </p:cNvPr>
          <p:cNvSpPr>
            <a:spLocks noGrp="1"/>
          </p:cNvSpPr>
          <p:nvPr>
            <p:ph type="sldNum" sz="quarter" idx="12"/>
          </p:nvPr>
        </p:nvSpPr>
        <p:spPr/>
        <p:txBody>
          <a:bodyPr/>
          <a:lstStyle/>
          <a:p>
            <a:fld id="{D57F1E4F-1CFF-5643-939E-217C01CDF565}" type="slidenum">
              <a:rPr lang="en-US" b="1" smtClean="0">
                <a:effectLst>
                  <a:outerShdw blurRad="38100" dist="38100" dir="2700000" algn="tl">
                    <a:srgbClr val="000000">
                      <a:alpha val="43137"/>
                    </a:srgbClr>
                  </a:outerShdw>
                </a:effectLst>
              </a:rPr>
              <a:pPr/>
              <a:t>26</a:t>
            </a:fld>
            <a:endParaRPr lang="en-US" b="1" dirty="0">
              <a:effectLst>
                <a:outerShdw blurRad="38100" dist="38100" dir="2700000" algn="tl">
                  <a:srgbClr val="000000">
                    <a:alpha val="43137"/>
                  </a:srgbClr>
                </a:outerShdw>
              </a:effectLst>
            </a:endParaRPr>
          </a:p>
        </p:txBody>
      </p:sp>
      <p:pic>
        <p:nvPicPr>
          <p:cNvPr id="6" name="Kép 5">
            <a:extLst>
              <a:ext uri="{FF2B5EF4-FFF2-40B4-BE49-F238E27FC236}">
                <a16:creationId xmlns:a16="http://schemas.microsoft.com/office/drawing/2014/main" id="{D0B09246-DE73-4E49-A020-0801620E03FC}"/>
              </a:ext>
            </a:extLst>
          </p:cNvPr>
          <p:cNvPicPr>
            <a:picLocks noChangeAspect="1"/>
          </p:cNvPicPr>
          <p:nvPr/>
        </p:nvPicPr>
        <p:blipFill>
          <a:blip r:embed="rId3"/>
          <a:stretch>
            <a:fillRect/>
          </a:stretch>
        </p:blipFill>
        <p:spPr>
          <a:xfrm>
            <a:off x="10434918" y="5852035"/>
            <a:ext cx="1534991" cy="975359"/>
          </a:xfrm>
          <a:prstGeom prst="rect">
            <a:avLst/>
          </a:prstGeom>
        </p:spPr>
      </p:pic>
    </p:spTree>
    <p:extLst>
      <p:ext uri="{BB962C8B-B14F-4D97-AF65-F5344CB8AC3E}">
        <p14:creationId xmlns:p14="http://schemas.microsoft.com/office/powerpoint/2010/main" val="1847423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C80AA7F-325E-085B-0E42-BBB385577FDB}"/>
              </a:ext>
            </a:extLst>
          </p:cNvPr>
          <p:cNvSpPr>
            <a:spLocks noGrp="1"/>
          </p:cNvSpPr>
          <p:nvPr>
            <p:ph type="title"/>
          </p:nvPr>
        </p:nvSpPr>
        <p:spPr>
          <a:xfrm>
            <a:off x="810000" y="724279"/>
            <a:ext cx="10571998" cy="970450"/>
          </a:xfrm>
        </p:spPr>
        <p:txBody>
          <a:bodyPr>
            <a:normAutofit/>
          </a:bodyPr>
          <a:lstStyle/>
          <a:p>
            <a:r>
              <a:rPr lang="hu-HU" sz="4000" dirty="0"/>
              <a:t>STIPENDIUM HUNGARICUM SCHOLARS</a:t>
            </a:r>
            <a:endParaRPr lang="hu-HU" dirty="0">
              <a:solidFill>
                <a:srgbClr val="C00000"/>
              </a:solidFill>
            </a:endParaRPr>
          </a:p>
        </p:txBody>
      </p:sp>
      <p:sp>
        <p:nvSpPr>
          <p:cNvPr id="3" name="Tartalom helye 2">
            <a:extLst>
              <a:ext uri="{FF2B5EF4-FFF2-40B4-BE49-F238E27FC236}">
                <a16:creationId xmlns:a16="http://schemas.microsoft.com/office/drawing/2014/main" id="{DB63A019-5EF8-42B2-7477-F485FF7AF5AB}"/>
              </a:ext>
            </a:extLst>
          </p:cNvPr>
          <p:cNvSpPr>
            <a:spLocks noGrp="1"/>
          </p:cNvSpPr>
          <p:nvPr>
            <p:ph idx="1"/>
          </p:nvPr>
        </p:nvSpPr>
        <p:spPr>
          <a:xfrm>
            <a:off x="818712" y="2222287"/>
            <a:ext cx="10554574" cy="4358622"/>
          </a:xfrm>
        </p:spPr>
        <p:txBody>
          <a:bodyPr>
            <a:normAutofit/>
          </a:bodyPr>
          <a:lstStyle/>
          <a:p>
            <a:pPr marL="0" indent="0">
              <a:buNone/>
            </a:pPr>
            <a:r>
              <a:rPr lang="en-US" sz="2800" b="1" cap="all" dirty="0">
                <a:latin typeface="+mj-lt"/>
                <a:ea typeface="+mj-ea"/>
                <a:cs typeface="+mj-cs"/>
              </a:rPr>
              <a:t>CHANGING STUDY PROGRAMME / LANGUAGE / INSTITUTION</a:t>
            </a:r>
            <a:endParaRPr lang="hu-HU" sz="2800" b="1" cap="all" dirty="0">
              <a:latin typeface="+mj-lt"/>
              <a:ea typeface="+mj-ea"/>
              <a:cs typeface="+mj-cs"/>
            </a:endParaRPr>
          </a:p>
          <a:p>
            <a:pPr marL="0" indent="0">
              <a:buNone/>
            </a:pPr>
            <a:br>
              <a:rPr lang="en-US" sz="2800" cap="all" dirty="0">
                <a:solidFill>
                  <a:schemeClr val="accent6">
                    <a:lumMod val="60000"/>
                    <a:lumOff val="40000"/>
                  </a:schemeClr>
                </a:solidFill>
                <a:latin typeface="+mj-lt"/>
                <a:ea typeface="+mj-ea"/>
                <a:cs typeface="+mj-cs"/>
              </a:rPr>
            </a:br>
            <a:r>
              <a:rPr lang="en-US" sz="1800" dirty="0"/>
              <a:t>In case you want to change your study </a:t>
            </a:r>
            <a:r>
              <a:rPr lang="en-US" sz="1800" dirty="0" err="1"/>
              <a:t>programme</a:t>
            </a:r>
            <a:r>
              <a:rPr lang="en-US" sz="1800" dirty="0"/>
              <a:t> and/or the language of instruction and/or the institution you have to submit a</a:t>
            </a:r>
            <a:r>
              <a:rPr lang="en-US" sz="1800" b="1" dirty="0"/>
              <a:t> </a:t>
            </a:r>
            <a:r>
              <a:rPr lang="en-US" sz="1800" dirty="0"/>
              <a:t>request </a:t>
            </a:r>
            <a:r>
              <a:rPr lang="en-US" sz="1800" b="1" dirty="0"/>
              <a:t>to</a:t>
            </a:r>
            <a:r>
              <a:rPr lang="en-US" sz="1800" dirty="0"/>
              <a:t> </a:t>
            </a:r>
            <a:r>
              <a:rPr lang="en-US" sz="1800" b="1" dirty="0"/>
              <a:t>Tempus Public Foundation</a:t>
            </a:r>
            <a:r>
              <a:rPr lang="en-US" sz="1800" dirty="0"/>
              <a:t> </a:t>
            </a:r>
            <a:r>
              <a:rPr lang="en-US" sz="1800" b="1" dirty="0"/>
              <a:t>(</a:t>
            </a:r>
            <a:r>
              <a:rPr lang="en-US" sz="1800" b="1" dirty="0">
                <a:hlinkClick r:id="rId2"/>
              </a:rPr>
              <a:t>stipendiumhungaricum@tpf.hu</a:t>
            </a:r>
            <a:r>
              <a:rPr lang="en-US" sz="1800" b="1" dirty="0"/>
              <a:t>) </a:t>
            </a:r>
            <a:r>
              <a:rPr lang="en-US" sz="1800" dirty="0"/>
              <a:t>attaching the following documents:</a:t>
            </a:r>
          </a:p>
          <a:p>
            <a:r>
              <a:rPr lang="en-US" sz="1800" dirty="0"/>
              <a:t>- an </a:t>
            </a:r>
            <a:r>
              <a:rPr lang="en-US" sz="1800" b="1" dirty="0"/>
              <a:t>approval letter</a:t>
            </a:r>
            <a:r>
              <a:rPr lang="en-US" sz="1800" dirty="0"/>
              <a:t> signed by the head of your current institute</a:t>
            </a:r>
            <a:br>
              <a:rPr lang="en-US" sz="1800" dirty="0"/>
            </a:br>
            <a:r>
              <a:rPr lang="en-US" sz="1800" dirty="0"/>
              <a:t>- an </a:t>
            </a:r>
            <a:r>
              <a:rPr lang="en-US" sz="1800" b="1" dirty="0"/>
              <a:t>acceptance letter</a:t>
            </a:r>
            <a:r>
              <a:rPr lang="en-US" sz="1800" dirty="0"/>
              <a:t> from the new institution </a:t>
            </a:r>
            <a:r>
              <a:rPr lang="en-US" sz="1800" i="1" dirty="0"/>
              <a:t>(in case you want to change only the language of instruction, there is no need for this)</a:t>
            </a:r>
            <a:br>
              <a:rPr lang="en-US" sz="1800" dirty="0"/>
            </a:br>
            <a:r>
              <a:rPr lang="en-US" sz="1800" dirty="0"/>
              <a:t>- a </a:t>
            </a:r>
            <a:r>
              <a:rPr lang="en-US" sz="1800" b="1" dirty="0"/>
              <a:t>support letter</a:t>
            </a:r>
            <a:r>
              <a:rPr lang="en-US" sz="1800" dirty="0"/>
              <a:t> from the </a:t>
            </a:r>
            <a:r>
              <a:rPr lang="en-US" sz="1800" b="1" dirty="0">
                <a:hlinkClick r:id="rId3"/>
              </a:rPr>
              <a:t>sending partner (authority)</a:t>
            </a:r>
            <a:r>
              <a:rPr lang="en-US" sz="1800" dirty="0"/>
              <a:t> in your home country</a:t>
            </a:r>
          </a:p>
          <a:p>
            <a:r>
              <a:rPr lang="en-US" sz="2000" b="1" dirty="0"/>
              <a:t>Deadline:</a:t>
            </a:r>
            <a:r>
              <a:rPr lang="en-US" sz="2000" b="1" dirty="0">
                <a:solidFill>
                  <a:srgbClr val="FF0000"/>
                </a:solidFill>
              </a:rPr>
              <a:t> </a:t>
            </a:r>
            <a:r>
              <a:rPr lang="en-US" sz="1800" b="1" dirty="0">
                <a:solidFill>
                  <a:srgbClr val="FF0000"/>
                </a:solidFill>
              </a:rPr>
              <a:t>in autumn semester: 1st </a:t>
            </a:r>
            <a:r>
              <a:rPr lang="en-US" sz="1800" b="1" dirty="0" err="1">
                <a:solidFill>
                  <a:srgbClr val="FF0000"/>
                </a:solidFill>
              </a:rPr>
              <a:t>Decembe</a:t>
            </a:r>
            <a:r>
              <a:rPr lang="hu-HU" sz="1800" b="1" dirty="0">
                <a:solidFill>
                  <a:srgbClr val="FF0000"/>
                </a:solidFill>
              </a:rPr>
              <a:t>r</a:t>
            </a:r>
            <a:br>
              <a:rPr lang="hu-HU" sz="1800" b="1" dirty="0">
                <a:solidFill>
                  <a:srgbClr val="FF0000"/>
                </a:solidFill>
              </a:rPr>
            </a:br>
            <a:r>
              <a:rPr lang="hu-HU" sz="1800" b="1" dirty="0">
                <a:solidFill>
                  <a:srgbClr val="FF0000"/>
                </a:solidFill>
              </a:rPr>
              <a:t>                       </a:t>
            </a:r>
            <a:r>
              <a:rPr lang="en-US" sz="1800" b="1" dirty="0">
                <a:solidFill>
                  <a:srgbClr val="FF0000"/>
                </a:solidFill>
              </a:rPr>
              <a:t>in spring semester: 15</a:t>
            </a:r>
            <a:r>
              <a:rPr lang="hu-HU" sz="1800" b="1" dirty="0" err="1">
                <a:solidFill>
                  <a:srgbClr val="FF0000"/>
                </a:solidFill>
              </a:rPr>
              <a:t>th</a:t>
            </a:r>
            <a:r>
              <a:rPr lang="en-US" sz="1800" b="1" dirty="0">
                <a:solidFill>
                  <a:srgbClr val="FF0000"/>
                </a:solidFill>
              </a:rPr>
              <a:t> May</a:t>
            </a:r>
            <a:endParaRPr lang="hu-HU" dirty="0">
              <a:solidFill>
                <a:srgbClr val="FF0000"/>
              </a:solidFill>
            </a:endParaRPr>
          </a:p>
          <a:p>
            <a:endParaRPr lang="hu-HU" dirty="0"/>
          </a:p>
        </p:txBody>
      </p:sp>
      <p:sp>
        <p:nvSpPr>
          <p:cNvPr id="4" name="Dia számának helye 3">
            <a:extLst>
              <a:ext uri="{FF2B5EF4-FFF2-40B4-BE49-F238E27FC236}">
                <a16:creationId xmlns:a16="http://schemas.microsoft.com/office/drawing/2014/main" id="{DAEEE24C-C514-ADFE-5E46-D518D82018D3}"/>
              </a:ext>
            </a:extLst>
          </p:cNvPr>
          <p:cNvSpPr>
            <a:spLocks noGrp="1"/>
          </p:cNvSpPr>
          <p:nvPr>
            <p:ph type="sldNum" sz="quarter" idx="12"/>
          </p:nvPr>
        </p:nvSpPr>
        <p:spPr/>
        <p:txBody>
          <a:bodyPr/>
          <a:lstStyle/>
          <a:p>
            <a:fld id="{E97799C9-84D9-46D2-A11E-BCF8A720529D}" type="slidenum">
              <a:rPr lang="en-US" b="1" smtClean="0">
                <a:effectLst>
                  <a:outerShdw blurRad="38100" dist="38100" dir="2700000" algn="tl">
                    <a:srgbClr val="000000">
                      <a:alpha val="43137"/>
                    </a:srgbClr>
                  </a:outerShdw>
                </a:effectLst>
              </a:rPr>
              <a:t>27</a:t>
            </a:fld>
            <a:endParaRPr lang="en-US" b="1" dirty="0">
              <a:effectLst>
                <a:outerShdw blurRad="38100" dist="38100" dir="2700000" algn="tl">
                  <a:srgbClr val="000000">
                    <a:alpha val="43137"/>
                  </a:srgbClr>
                </a:outerShdw>
              </a:effectLst>
            </a:endParaRPr>
          </a:p>
        </p:txBody>
      </p:sp>
      <p:pic>
        <p:nvPicPr>
          <p:cNvPr id="6" name="Kép 5">
            <a:extLst>
              <a:ext uri="{FF2B5EF4-FFF2-40B4-BE49-F238E27FC236}">
                <a16:creationId xmlns:a16="http://schemas.microsoft.com/office/drawing/2014/main" id="{158A21C3-9A7F-446A-A1BF-D5E0D9C227E5}"/>
              </a:ext>
            </a:extLst>
          </p:cNvPr>
          <p:cNvPicPr>
            <a:picLocks noChangeAspect="1"/>
          </p:cNvPicPr>
          <p:nvPr/>
        </p:nvPicPr>
        <p:blipFill>
          <a:blip r:embed="rId4"/>
          <a:stretch>
            <a:fillRect/>
          </a:stretch>
        </p:blipFill>
        <p:spPr>
          <a:xfrm>
            <a:off x="9991153" y="5602078"/>
            <a:ext cx="2200847" cy="1243692"/>
          </a:xfrm>
          <a:prstGeom prst="rect">
            <a:avLst/>
          </a:prstGeom>
        </p:spPr>
      </p:pic>
    </p:spTree>
    <p:extLst>
      <p:ext uri="{BB962C8B-B14F-4D97-AF65-F5344CB8AC3E}">
        <p14:creationId xmlns:p14="http://schemas.microsoft.com/office/powerpoint/2010/main" val="3013859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4073BC6-3CDF-A661-AD9A-5B41BE786672}"/>
              </a:ext>
            </a:extLst>
          </p:cNvPr>
          <p:cNvSpPr>
            <a:spLocks noGrp="1"/>
          </p:cNvSpPr>
          <p:nvPr>
            <p:ph type="title"/>
          </p:nvPr>
        </p:nvSpPr>
        <p:spPr>
          <a:xfrm>
            <a:off x="810000" y="298581"/>
            <a:ext cx="10571998" cy="830424"/>
          </a:xfrm>
        </p:spPr>
        <p:txBody>
          <a:bodyPr>
            <a:normAutofit/>
          </a:bodyPr>
          <a:lstStyle/>
          <a:p>
            <a:r>
              <a:rPr lang="hu-HU" sz="3200" dirty="0"/>
              <a:t>STIPENDIUM HUNGARICUM SCHOLARS</a:t>
            </a:r>
            <a:endParaRPr lang="hu-HU" sz="3200" dirty="0">
              <a:solidFill>
                <a:srgbClr val="C00000"/>
              </a:solidFill>
            </a:endParaRPr>
          </a:p>
        </p:txBody>
      </p:sp>
      <p:sp>
        <p:nvSpPr>
          <p:cNvPr id="4" name="Dia számának helye 3">
            <a:extLst>
              <a:ext uri="{FF2B5EF4-FFF2-40B4-BE49-F238E27FC236}">
                <a16:creationId xmlns:a16="http://schemas.microsoft.com/office/drawing/2014/main" id="{9012F2C7-8C04-E09A-7292-220B7DD5490C}"/>
              </a:ext>
            </a:extLst>
          </p:cNvPr>
          <p:cNvSpPr>
            <a:spLocks noGrp="1"/>
          </p:cNvSpPr>
          <p:nvPr>
            <p:ph type="sldNum" sz="quarter" idx="12"/>
          </p:nvPr>
        </p:nvSpPr>
        <p:spPr>
          <a:xfrm>
            <a:off x="10850920" y="6367401"/>
            <a:ext cx="1062155" cy="490599"/>
          </a:xfrm>
        </p:spPr>
        <p:txBody>
          <a:bodyPr/>
          <a:lstStyle/>
          <a:p>
            <a:fld id="{E97799C9-84D9-46D2-A11E-BCF8A720529D}" type="slidenum">
              <a:rPr lang="en-US" b="1" smtClean="0">
                <a:effectLst>
                  <a:outerShdw blurRad="38100" dist="38100" dir="2700000" algn="tl">
                    <a:srgbClr val="000000">
                      <a:alpha val="43137"/>
                    </a:srgbClr>
                  </a:outerShdw>
                </a:effectLst>
              </a:rPr>
              <a:t>28</a:t>
            </a:fld>
            <a:endParaRPr lang="en-US" b="1" dirty="0">
              <a:effectLst>
                <a:outerShdw blurRad="38100" dist="38100" dir="2700000" algn="tl">
                  <a:srgbClr val="000000">
                    <a:alpha val="43137"/>
                  </a:srgbClr>
                </a:outerShdw>
              </a:effectLst>
            </a:endParaRPr>
          </a:p>
        </p:txBody>
      </p:sp>
      <p:sp>
        <p:nvSpPr>
          <p:cNvPr id="11" name="Rectangle 7">
            <a:extLst>
              <a:ext uri="{FF2B5EF4-FFF2-40B4-BE49-F238E27FC236}">
                <a16:creationId xmlns:a16="http://schemas.microsoft.com/office/drawing/2014/main" id="{2139C7E6-DD0F-43DD-849C-45DE0E613044}"/>
              </a:ext>
            </a:extLst>
          </p:cNvPr>
          <p:cNvSpPr>
            <a:spLocks noGrp="1" noChangeArrowheads="1"/>
          </p:cNvSpPr>
          <p:nvPr>
            <p:ph idx="1"/>
          </p:nvPr>
        </p:nvSpPr>
        <p:spPr bwMode="auto">
          <a:xfrm>
            <a:off x="494523" y="802332"/>
            <a:ext cx="9834466"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200" b="1" i="0" u="none" strike="noStrike" cap="none" normalizeH="0" baseline="0" dirty="0">
                <a:ln>
                  <a:noFill/>
                </a:ln>
                <a:solidFill>
                  <a:srgbClr val="92D050"/>
                </a:solidFill>
                <a:effectLst/>
                <a:latin typeface="Arial" panose="020B0604020202020204" pitchFamily="34" charset="0"/>
                <a:ea typeface="Calibri" panose="020F0502020204030204" pitchFamily="34" charset="0"/>
                <a:cs typeface="Arial" panose="020B0604020202020204" pitchFamily="34" charset="0"/>
              </a:rPr>
              <a:t>►</a:t>
            </a:r>
            <a:r>
              <a:rPr kumimoji="0" lang="hu-HU" altLang="hu-HU" sz="1200" b="1" i="0" u="none" strike="noStrike" cap="none" normalizeH="0" baseline="0" dirty="0">
                <a:ln>
                  <a:noFill/>
                </a:ln>
                <a:solidFill>
                  <a:srgbClr val="007548"/>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hu-HU" altLang="hu-HU" sz="2800" b="1" i="0" u="none" strike="noStrike" cap="none" normalizeH="0" baseline="0" dirty="0">
                <a:ln>
                  <a:noFill/>
                </a:ln>
                <a:solidFill>
                  <a:srgbClr val="92D050"/>
                </a:solidFill>
                <a:effectLst/>
                <a:latin typeface="Times New Roman" panose="02020603050405020304" pitchFamily="18" charset="0"/>
                <a:ea typeface="Calibri" panose="020F0502020204030204" pitchFamily="34" charset="0"/>
                <a:cs typeface="Times New Roman" panose="02020603050405020304" pitchFamily="18" charset="0"/>
              </a:rPr>
              <a:t>EXTENSION</a:t>
            </a:r>
            <a:br>
              <a:rPr kumimoji="0" lang="hu-HU" altLang="hu-HU"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endParaRPr kumimoji="0" lang="hu-HU" altLang="hu-HU"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In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case</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you</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want</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to</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extend</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your</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studies</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according</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to</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the</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Operational</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Regulations</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you</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have</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to</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submit</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your</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request</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for</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extension</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to</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the</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university</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by</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filling</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in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the</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following</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form</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a:ln>
                  <a:noFill/>
                </a:ln>
                <a:solidFill>
                  <a:schemeClr val="tx1"/>
                </a:solidFill>
                <a:effectLst/>
                <a:ea typeface="Calibri" panose="020F0502020204030204" pitchFamily="34" charset="0"/>
                <a:cs typeface="Calibri" panose="020F0502020204030204" pitchFamily="34" charset="0"/>
                <a:hlinkClick r:id="rId2"/>
              </a:rPr>
              <a:t>https://limesurvey.szie.hu/index.php/283126?lang=en</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and,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at</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the</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same</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time</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to</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the</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hlinkClick r:id="rId3"/>
              </a:rPr>
              <a:t>sending</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3"/>
              </a:rPr>
              <a:t> partner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hlinkClick r:id="rId3"/>
              </a:rPr>
              <a:t>authority</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3"/>
              </a:rPr>
              <a:t>)</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rPr>
              <a:t> in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your</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home</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rPr>
              <a:t> country</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but</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you</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do</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not</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have</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to</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wait</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for</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their</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approval</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since</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they</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will</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be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contacted</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by</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Tempus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directly</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a:t>
            </a:r>
            <a:endPar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T</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he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following</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documents</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must be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attached</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uploaded</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to</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your</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request</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t>
            </a:r>
            <a:b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b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support</a:t>
            </a:r>
            <a:r>
              <a:rPr kumimoji="0" lang="hu-HU" altLang="hu-HU"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letter</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signed</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by</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the</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head</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of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the</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institute</a:t>
            </a:r>
            <a:b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b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transcript</a:t>
            </a:r>
            <a:r>
              <a:rPr kumimoji="0" lang="hu-HU" altLang="hu-HU"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of </a:t>
            </a:r>
            <a:r>
              <a:rPr kumimoji="0" lang="hu-HU" altLang="hu-HU" b="1"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records</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list</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of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subjects</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you</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have</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completed</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Deadline</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within</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the</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university</a:t>
            </a:r>
            <a:r>
              <a:rPr kumimoji="0" lang="hu-HU" altLang="hu-HU"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in </a:t>
            </a:r>
            <a:r>
              <a:rPr kumimoji="0" lang="hu-HU" altLang="hu-HU" b="1"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autumn</a:t>
            </a:r>
            <a:r>
              <a:rPr kumimoji="0" lang="hu-HU" altLang="hu-HU"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semester</a:t>
            </a:r>
            <a:r>
              <a:rPr kumimoji="0" lang="hu-HU" altLang="hu-HU"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1" i="0" u="none" strike="noStrike" cap="none" normalizeH="0" baseline="0" dirty="0">
                <a:ln>
                  <a:noFill/>
                </a:ln>
                <a:solidFill>
                  <a:srgbClr val="800000"/>
                </a:solidFill>
                <a:effectLst/>
                <a:ea typeface="Calibri" panose="020F0502020204030204" pitchFamily="34" charset="0"/>
                <a:cs typeface="Times New Roman" panose="02020603050405020304" pitchFamily="18" charset="0"/>
              </a:rPr>
              <a:t>15 November</a:t>
            </a:r>
            <a:r>
              <a:rPr kumimoji="0" lang="hu-HU" altLang="hu-HU"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t>
            </a:r>
            <a:r>
              <a:rPr kumimoji="0" lang="hu-HU" altLang="hu-HU" b="1" i="0" u="none" strike="noStrike" cap="none" normalizeH="0" baseline="0" dirty="0">
                <a:ln>
                  <a:noFill/>
                </a:ln>
                <a:solidFill>
                  <a:srgbClr val="800000"/>
                </a:solidFill>
                <a:effectLst/>
                <a:ea typeface="Calibri" panose="020F0502020204030204" pitchFamily="34" charset="0"/>
                <a:cs typeface="Times New Roman" panose="02020603050405020304" pitchFamily="18" charset="0"/>
              </a:rPr>
              <a:t> </a:t>
            </a:r>
            <a:r>
              <a:rPr kumimoji="0" lang="hu-HU" altLang="hu-HU"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in </a:t>
            </a:r>
            <a:r>
              <a:rPr kumimoji="0" lang="hu-HU" altLang="hu-HU" b="1"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spring</a:t>
            </a:r>
            <a:r>
              <a:rPr kumimoji="0" lang="hu-HU" altLang="hu-HU"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semester</a:t>
            </a:r>
            <a:r>
              <a:rPr kumimoji="0" lang="hu-HU" altLang="hu-HU"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t>
            </a:r>
            <a:r>
              <a:rPr kumimoji="0" lang="hu-HU" altLang="hu-HU" b="1" i="0" u="none" strike="noStrike" cap="none" normalizeH="0" baseline="0" dirty="0">
                <a:ln>
                  <a:noFill/>
                </a:ln>
                <a:solidFill>
                  <a:srgbClr val="800000"/>
                </a:solidFill>
                <a:effectLst/>
                <a:ea typeface="Calibri" panose="020F0502020204030204" pitchFamily="34" charset="0"/>
                <a:cs typeface="Times New Roman" panose="02020603050405020304" pitchFamily="18" charset="0"/>
              </a:rPr>
              <a:t> 30 </a:t>
            </a:r>
            <a:r>
              <a:rPr kumimoji="0" lang="hu-HU" altLang="hu-HU" b="1" i="0" u="none" strike="noStrike" cap="none" normalizeH="0" baseline="0" dirty="0" err="1">
                <a:ln>
                  <a:noFill/>
                </a:ln>
                <a:solidFill>
                  <a:srgbClr val="800000"/>
                </a:solidFill>
                <a:effectLst/>
                <a:ea typeface="Calibri" panose="020F0502020204030204" pitchFamily="34" charset="0"/>
                <a:cs typeface="Times New Roman" panose="02020603050405020304" pitchFamily="18" charset="0"/>
              </a:rPr>
              <a:t>April</a:t>
            </a:r>
            <a:r>
              <a:rPr kumimoji="0" lang="hu-HU" altLang="hu-HU" b="1" i="0" u="none" strike="noStrike" cap="none" normalizeH="0" baseline="0" dirty="0">
                <a:ln>
                  <a:noFill/>
                </a:ln>
                <a:solidFill>
                  <a:srgbClr val="800000"/>
                </a:solidFill>
                <a:effectLst/>
                <a:ea typeface="Calibri" panose="020F0502020204030204" pitchFamily="34" charset="0"/>
                <a:cs typeface="Times New Roman" panose="02020603050405020304" pitchFamily="18" charset="0"/>
              </a:rPr>
              <a:t> </a:t>
            </a:r>
            <a:endPar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Please</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note</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rPr>
              <a:t>:</a:t>
            </a:r>
            <a:r>
              <a:rPr kumimoji="0" lang="hu-HU" altLang="hu-HU"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During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the</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extension</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period</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scholarship</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holders</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may</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not</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receive</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scholarship</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or</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housing</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allowance</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This</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shall</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first</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be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applied</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to</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students</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starting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their</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studies</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in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the</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2020/21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academic</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year</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in an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ascending</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order</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rPr>
              <a:t>see</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hlinkClick r:id="rId4"/>
              </a:rPr>
              <a:t>Operational</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4"/>
              </a:rPr>
              <a:t> </a:t>
            </a:r>
            <a:r>
              <a:rPr kumimoji="0" lang="hu-HU" altLang="hu-HU" b="0" i="1" u="none" strike="noStrike" cap="none" normalizeH="0" baseline="0" dirty="0" err="1">
                <a:ln>
                  <a:noFill/>
                </a:ln>
                <a:solidFill>
                  <a:schemeClr val="tx1"/>
                </a:solidFill>
                <a:effectLst/>
                <a:ea typeface="Calibri" panose="020F0502020204030204" pitchFamily="34" charset="0"/>
                <a:cs typeface="Arial" panose="020B0604020202020204" pitchFamily="34" charset="0"/>
                <a:hlinkClick r:id="rId4"/>
              </a:rPr>
              <a:t>Regulations</a:t>
            </a:r>
            <a:r>
              <a:rPr kumimoji="0" lang="hu-HU" altLang="hu-HU" b="0" i="1" u="none" strike="noStrike" cap="none" normalizeH="0" baseline="0" dirty="0">
                <a:ln>
                  <a:noFill/>
                </a:ln>
                <a:solidFill>
                  <a:schemeClr val="tx1"/>
                </a:solidFill>
                <a:effectLst/>
                <a:ea typeface="Calibri" panose="020F0502020204030204" pitchFamily="34" charset="0"/>
                <a:cs typeface="Arial" panose="020B0604020202020204" pitchFamily="34" charset="0"/>
              </a:rPr>
              <a:t> III.4.1.) </a:t>
            </a:r>
            <a:endPar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In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case</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you</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have</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questions</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you</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can</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contact</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us</a:t>
            </a:r>
            <a:r>
              <a:rPr kumimoji="0" lang="hu-HU" altLang="hu-HU"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hu-HU" altLang="hu-HU"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at</a:t>
            </a:r>
            <a:r>
              <a:rPr kumimoji="0" lang="hu-HU" altLang="hu-HU" b="1" i="0" u="none" strike="noStrike" cap="none" normalizeH="0" baseline="0" dirty="0">
                <a:ln>
                  <a:noFill/>
                </a:ln>
                <a:solidFill>
                  <a:srgbClr val="800000"/>
                </a:solidFill>
                <a:effectLst/>
                <a:ea typeface="Calibri" panose="020F0502020204030204" pitchFamily="34" charset="0"/>
                <a:cs typeface="Times New Roman" panose="02020603050405020304" pitchFamily="18" charset="0"/>
              </a:rPr>
              <a:t> </a:t>
            </a:r>
            <a:r>
              <a:rPr kumimoji="0" lang="hu-HU" altLang="hu-HU" b="1"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5"/>
              </a:rPr>
              <a:t>sh</a:t>
            </a:r>
            <a:r>
              <a:rPr kumimoji="0" lang="hu-HU" altLang="hu-HU"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5"/>
              </a:rPr>
              <a:t>@uni-mate.hu</a:t>
            </a:r>
            <a:endParaRPr kumimoji="0" lang="hu-HU" altLang="hu-HU" b="0" i="0" u="none" strike="noStrike" cap="none" normalizeH="0" baseline="0" dirty="0">
              <a:ln>
                <a:noFill/>
              </a:ln>
              <a:solidFill>
                <a:schemeClr val="tx1"/>
              </a:solidFill>
              <a:effectLst/>
            </a:endParaRPr>
          </a:p>
        </p:txBody>
      </p:sp>
      <p:pic>
        <p:nvPicPr>
          <p:cNvPr id="5" name="Kép 4">
            <a:extLst>
              <a:ext uri="{FF2B5EF4-FFF2-40B4-BE49-F238E27FC236}">
                <a16:creationId xmlns:a16="http://schemas.microsoft.com/office/drawing/2014/main" id="{B1F90F7C-8F6E-4218-98F6-0631A5B1B1D8}"/>
              </a:ext>
            </a:extLst>
          </p:cNvPr>
          <p:cNvPicPr>
            <a:picLocks noChangeAspect="1"/>
          </p:cNvPicPr>
          <p:nvPr/>
        </p:nvPicPr>
        <p:blipFill>
          <a:blip r:embed="rId6"/>
          <a:stretch>
            <a:fillRect/>
          </a:stretch>
        </p:blipFill>
        <p:spPr>
          <a:xfrm>
            <a:off x="9991153" y="5614308"/>
            <a:ext cx="2200847" cy="1243692"/>
          </a:xfrm>
          <a:prstGeom prst="rect">
            <a:avLst/>
          </a:prstGeom>
        </p:spPr>
      </p:pic>
    </p:spTree>
    <p:extLst>
      <p:ext uri="{BB962C8B-B14F-4D97-AF65-F5344CB8AC3E}">
        <p14:creationId xmlns:p14="http://schemas.microsoft.com/office/powerpoint/2010/main" val="624033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DDBE3C8-181F-1D8D-B19D-B5A067C563C8}"/>
              </a:ext>
            </a:extLst>
          </p:cNvPr>
          <p:cNvSpPr>
            <a:spLocks noGrp="1"/>
          </p:cNvSpPr>
          <p:nvPr>
            <p:ph type="title"/>
          </p:nvPr>
        </p:nvSpPr>
        <p:spPr>
          <a:xfrm>
            <a:off x="637410" y="751988"/>
            <a:ext cx="10571998" cy="970450"/>
          </a:xfrm>
        </p:spPr>
        <p:txBody>
          <a:bodyPr>
            <a:normAutofit fontScale="90000"/>
          </a:bodyPr>
          <a:lstStyle/>
          <a:p>
            <a:r>
              <a:rPr lang="hu-HU" dirty="0"/>
              <a:t>CREDIT MINIMUM FOR SH </a:t>
            </a:r>
            <a:r>
              <a:rPr lang="hu-HU" dirty="0" err="1"/>
              <a:t>scholars</a:t>
            </a:r>
            <a:br>
              <a:rPr lang="hu-HU" dirty="0"/>
            </a:br>
            <a:endParaRPr lang="hu-HU" dirty="0">
              <a:solidFill>
                <a:srgbClr val="C00000"/>
              </a:solidFill>
            </a:endParaRPr>
          </a:p>
        </p:txBody>
      </p:sp>
      <p:sp>
        <p:nvSpPr>
          <p:cNvPr id="3" name="Tartalom helye 2">
            <a:extLst>
              <a:ext uri="{FF2B5EF4-FFF2-40B4-BE49-F238E27FC236}">
                <a16:creationId xmlns:a16="http://schemas.microsoft.com/office/drawing/2014/main" id="{8FAE74F6-B9D5-3C2E-8683-BE35F805FD84}"/>
              </a:ext>
            </a:extLst>
          </p:cNvPr>
          <p:cNvSpPr>
            <a:spLocks noGrp="1"/>
          </p:cNvSpPr>
          <p:nvPr>
            <p:ph idx="1"/>
          </p:nvPr>
        </p:nvSpPr>
        <p:spPr>
          <a:xfrm>
            <a:off x="507476" y="2101932"/>
            <a:ext cx="10874522" cy="4659086"/>
          </a:xfrm>
        </p:spPr>
        <p:txBody>
          <a:bodyPr>
            <a:normAutofit/>
          </a:bodyPr>
          <a:lstStyle/>
          <a:p>
            <a:r>
              <a:rPr lang="hu-HU" dirty="0"/>
              <a:t>stipendiumhungaricum.hu    </a:t>
            </a:r>
            <a:r>
              <a:rPr lang="hu-HU" sz="2400" b="1" dirty="0" err="1"/>
              <a:t>Scholarship</a:t>
            </a:r>
            <a:r>
              <a:rPr lang="hu-HU" sz="2400" b="1" dirty="0"/>
              <a:t> </a:t>
            </a:r>
            <a:r>
              <a:rPr lang="hu-HU" sz="2400" b="1" dirty="0" err="1"/>
              <a:t>holders</a:t>
            </a:r>
            <a:r>
              <a:rPr lang="hu-HU" sz="2400" b="1" dirty="0"/>
              <a:t> </a:t>
            </a:r>
            <a:r>
              <a:rPr lang="hu-HU" sz="2400" b="1" dirty="0" err="1"/>
              <a:t>menu</a:t>
            </a:r>
            <a:r>
              <a:rPr lang="hu-HU" dirty="0"/>
              <a:t>,   </a:t>
            </a:r>
            <a:r>
              <a:rPr lang="hu-HU" sz="2400" b="1" dirty="0" err="1"/>
              <a:t>Rights</a:t>
            </a:r>
            <a:r>
              <a:rPr lang="hu-HU" sz="2400" b="1" dirty="0"/>
              <a:t>/</a:t>
            </a:r>
            <a:r>
              <a:rPr lang="hu-HU" sz="2400" b="1" dirty="0" err="1"/>
              <a:t>obligations</a:t>
            </a:r>
            <a:endParaRPr lang="hu-HU" sz="2400" b="1" dirty="0"/>
          </a:p>
          <a:p>
            <a:pPr marL="0" indent="0">
              <a:buNone/>
            </a:pPr>
            <a:endParaRPr lang="hu-HU" sz="2000" b="1" dirty="0"/>
          </a:p>
          <a:p>
            <a:r>
              <a:rPr lang="en-US" b="1" dirty="0"/>
              <a:t>III.3. Further Obligations of the Scholarship Holders</a:t>
            </a:r>
            <a:endParaRPr lang="hu-HU" dirty="0"/>
          </a:p>
          <a:p>
            <a:pPr algn="just"/>
            <a:r>
              <a:rPr lang="hu-HU" dirty="0"/>
              <a:t>6. </a:t>
            </a:r>
            <a:r>
              <a:rPr lang="en-US" dirty="0"/>
              <a:t>The scholarship holder is, unless otherwise provided by the institutional regulation, </a:t>
            </a:r>
            <a:r>
              <a:rPr lang="en-US" b="1" dirty="0"/>
              <a:t>require to fulfil the study, examination obligation and curriculum development by earning at least eighteen credits (i.e., earns a total of 36 credits)</a:t>
            </a:r>
            <a:r>
              <a:rPr lang="en-US" dirty="0"/>
              <a:t> on the average of the last two (continuous) semesters in which the student is not suspended (minimum credit requirement). The </a:t>
            </a:r>
            <a:r>
              <a:rPr lang="en-US" dirty="0" err="1"/>
              <a:t>recognised</a:t>
            </a:r>
            <a:r>
              <a:rPr lang="en-US" dirty="0"/>
              <a:t> credits shall be always considered separately.</a:t>
            </a:r>
            <a:endParaRPr lang="hu-HU" dirty="0"/>
          </a:p>
          <a:p>
            <a:pPr algn="just"/>
            <a:r>
              <a:rPr lang="en-US" dirty="0"/>
              <a:t> 7. If during the academic year it is determined that the scholarship holder has not obtained the required number of credits, the institution shall terminate the scholarship status and inform the Public Foundation without delay. </a:t>
            </a:r>
            <a:endParaRPr lang="hu-HU" dirty="0"/>
          </a:p>
          <a:p>
            <a:pPr algn="just"/>
            <a:r>
              <a:rPr lang="en-US" dirty="0"/>
              <a:t>8. The credit minimum requirement applies to those commencing their tertiary education studies within the SH </a:t>
            </a:r>
            <a:r>
              <a:rPr lang="en-US" dirty="0" err="1"/>
              <a:t>programme</a:t>
            </a:r>
            <a:r>
              <a:rPr lang="en-US" dirty="0"/>
              <a:t> in or after the 2018/2019 academic year.</a:t>
            </a:r>
            <a:endParaRPr lang="hu-HU" dirty="0"/>
          </a:p>
        </p:txBody>
      </p:sp>
      <p:sp>
        <p:nvSpPr>
          <p:cNvPr id="4" name="Dia számának helye 3">
            <a:extLst>
              <a:ext uri="{FF2B5EF4-FFF2-40B4-BE49-F238E27FC236}">
                <a16:creationId xmlns:a16="http://schemas.microsoft.com/office/drawing/2014/main" id="{8740991F-CDCB-32F2-8FA2-18A7648D7015}"/>
              </a:ext>
            </a:extLst>
          </p:cNvPr>
          <p:cNvSpPr>
            <a:spLocks noGrp="1"/>
          </p:cNvSpPr>
          <p:nvPr>
            <p:ph type="sldNum" sz="quarter" idx="12"/>
          </p:nvPr>
        </p:nvSpPr>
        <p:spPr/>
        <p:txBody>
          <a:bodyPr/>
          <a:lstStyle/>
          <a:p>
            <a:fld id="{E97799C9-84D9-46D2-A11E-BCF8A720529D}" type="slidenum">
              <a:rPr lang="en-US" smtClean="0"/>
              <a:t>29</a:t>
            </a:fld>
            <a:endParaRPr lang="en-US" dirty="0"/>
          </a:p>
        </p:txBody>
      </p:sp>
      <p:pic>
        <p:nvPicPr>
          <p:cNvPr id="6" name="Kép 5">
            <a:extLst>
              <a:ext uri="{FF2B5EF4-FFF2-40B4-BE49-F238E27FC236}">
                <a16:creationId xmlns:a16="http://schemas.microsoft.com/office/drawing/2014/main" id="{351D1B1E-66FD-4BF2-9C51-FD3D4AC23CE0}"/>
              </a:ext>
            </a:extLst>
          </p:cNvPr>
          <p:cNvPicPr>
            <a:picLocks noChangeAspect="1"/>
          </p:cNvPicPr>
          <p:nvPr/>
        </p:nvPicPr>
        <p:blipFill>
          <a:blip r:embed="rId2"/>
          <a:stretch>
            <a:fillRect/>
          </a:stretch>
        </p:blipFill>
        <p:spPr>
          <a:xfrm>
            <a:off x="9991153" y="96982"/>
            <a:ext cx="2200847" cy="1243692"/>
          </a:xfrm>
          <a:prstGeom prst="rect">
            <a:avLst/>
          </a:prstGeom>
        </p:spPr>
      </p:pic>
    </p:spTree>
    <p:extLst>
      <p:ext uri="{BB962C8B-B14F-4D97-AF65-F5344CB8AC3E}">
        <p14:creationId xmlns:p14="http://schemas.microsoft.com/office/powerpoint/2010/main" val="2705256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FBEAA1A-0BDE-FFE7-3BF0-965C0C237F28}"/>
              </a:ext>
            </a:extLst>
          </p:cNvPr>
          <p:cNvSpPr>
            <a:spLocks noGrp="1"/>
          </p:cNvSpPr>
          <p:nvPr>
            <p:ph type="title"/>
          </p:nvPr>
        </p:nvSpPr>
        <p:spPr>
          <a:xfrm>
            <a:off x="506902" y="474897"/>
            <a:ext cx="11421861" cy="970450"/>
          </a:xfrm>
        </p:spPr>
        <p:txBody>
          <a:bodyPr>
            <a:normAutofit/>
          </a:bodyPr>
          <a:lstStyle/>
          <a:p>
            <a:r>
              <a:rPr lang="hu-HU" sz="3600" dirty="0"/>
              <a:t>Non-</a:t>
            </a:r>
            <a:r>
              <a:rPr lang="hu-HU" sz="3600" dirty="0" err="1"/>
              <a:t>educational</a:t>
            </a:r>
            <a:r>
              <a:rPr lang="hu-HU" sz="3600" dirty="0"/>
              <a:t> </a:t>
            </a:r>
            <a:r>
              <a:rPr lang="hu-HU" sz="3600" dirty="0" err="1"/>
              <a:t>coordinators</a:t>
            </a:r>
            <a:r>
              <a:rPr lang="hu-HU" sz="3600" dirty="0"/>
              <a:t>, SH </a:t>
            </a:r>
            <a:r>
              <a:rPr lang="hu-HU" sz="3600" dirty="0" err="1"/>
              <a:t>coordinators</a:t>
            </a:r>
            <a:endParaRPr lang="hu-HU" sz="3600" dirty="0"/>
          </a:p>
        </p:txBody>
      </p:sp>
      <p:graphicFrame>
        <p:nvGraphicFramePr>
          <p:cNvPr id="6" name="Tartalom helye 5">
            <a:extLst>
              <a:ext uri="{FF2B5EF4-FFF2-40B4-BE49-F238E27FC236}">
                <a16:creationId xmlns:a16="http://schemas.microsoft.com/office/drawing/2014/main" id="{F1D99685-B320-F86E-4C75-415506C450F5}"/>
              </a:ext>
            </a:extLst>
          </p:cNvPr>
          <p:cNvGraphicFramePr>
            <a:graphicFrameLocks noGrp="1"/>
          </p:cNvGraphicFramePr>
          <p:nvPr>
            <p:ph idx="1"/>
            <p:extLst>
              <p:ext uri="{D42A27DB-BD31-4B8C-83A1-F6EECF244321}">
                <p14:modId xmlns:p14="http://schemas.microsoft.com/office/powerpoint/2010/main" val="2877879707"/>
              </p:ext>
            </p:extLst>
          </p:nvPr>
        </p:nvGraphicFramePr>
        <p:xfrm>
          <a:off x="506898" y="1164528"/>
          <a:ext cx="11255500" cy="872617"/>
        </p:xfrm>
        <a:graphic>
          <a:graphicData uri="http://schemas.openxmlformats.org/drawingml/2006/table">
            <a:tbl>
              <a:tblPr firstRow="1" firstCol="1" bandRow="1">
                <a:tableStyleId>{3B4B98B0-60AC-42C2-AFA5-B58CD77FA1E5}</a:tableStyleId>
              </a:tblPr>
              <a:tblGrid>
                <a:gridCol w="3474793">
                  <a:extLst>
                    <a:ext uri="{9D8B030D-6E8A-4147-A177-3AD203B41FA5}">
                      <a16:colId xmlns:a16="http://schemas.microsoft.com/office/drawing/2014/main" val="4190006032"/>
                    </a:ext>
                  </a:extLst>
                </a:gridCol>
                <a:gridCol w="2509246">
                  <a:extLst>
                    <a:ext uri="{9D8B030D-6E8A-4147-A177-3AD203B41FA5}">
                      <a16:colId xmlns:a16="http://schemas.microsoft.com/office/drawing/2014/main" val="3260625323"/>
                    </a:ext>
                  </a:extLst>
                </a:gridCol>
                <a:gridCol w="3847312">
                  <a:extLst>
                    <a:ext uri="{9D8B030D-6E8A-4147-A177-3AD203B41FA5}">
                      <a16:colId xmlns:a16="http://schemas.microsoft.com/office/drawing/2014/main" val="663270937"/>
                    </a:ext>
                  </a:extLst>
                </a:gridCol>
                <a:gridCol w="1424149">
                  <a:extLst>
                    <a:ext uri="{9D8B030D-6E8A-4147-A177-3AD203B41FA5}">
                      <a16:colId xmlns:a16="http://schemas.microsoft.com/office/drawing/2014/main" val="578785887"/>
                    </a:ext>
                  </a:extLst>
                </a:gridCol>
              </a:tblGrid>
              <a:tr h="790235">
                <a:tc>
                  <a:txBody>
                    <a:bodyPr/>
                    <a:lstStyle/>
                    <a:p>
                      <a:pPr>
                        <a:lnSpc>
                          <a:spcPct val="115000"/>
                        </a:lnSpc>
                        <a:spcAft>
                          <a:spcPts val="1000"/>
                        </a:spcAft>
                      </a:pPr>
                      <a:r>
                        <a:rPr lang="hu-HU" sz="1200" dirty="0">
                          <a:effectLst/>
                        </a:rPr>
                        <a:t>HEAD</a:t>
                      </a:r>
                      <a:r>
                        <a:rPr lang="en-GB" sz="1200" dirty="0">
                          <a:effectLst/>
                        </a:rPr>
                        <a:t> OF INTERNATIONAL RELATIONS CENTER:</a:t>
                      </a:r>
                      <a:endParaRPr lang="hu-HU" sz="1800" dirty="0">
                        <a:effectLst/>
                      </a:endParaRPr>
                    </a:p>
                    <a:p>
                      <a:pPr>
                        <a:lnSpc>
                          <a:spcPct val="115000"/>
                        </a:lnSpc>
                        <a:spcAft>
                          <a:spcPts val="1000"/>
                        </a:spcAft>
                      </a:pPr>
                      <a:r>
                        <a:rPr lang="en-GB" sz="1200" dirty="0">
                          <a:effectLst/>
                        </a:rPr>
                        <a:t>Institutional Coordinator</a:t>
                      </a:r>
                      <a:r>
                        <a:rPr lang="hu-HU" sz="1200" dirty="0">
                          <a:effectLst/>
                        </a:rPr>
                        <a:t> for Erasmus, CEEPUS</a:t>
                      </a:r>
                      <a:r>
                        <a:rPr lang="en-GB" sz="1100" dirty="0">
                          <a:effectLst/>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400" dirty="0" err="1">
                          <a:effectLst/>
                        </a:rPr>
                        <a:t>Zsuzsanna</a:t>
                      </a:r>
                      <a:r>
                        <a:rPr lang="en-GB" sz="1400" dirty="0">
                          <a:effectLst/>
                        </a:rPr>
                        <a:t> </a:t>
                      </a:r>
                      <a:r>
                        <a:rPr lang="en-GB" sz="1400" dirty="0" err="1">
                          <a:effectLst/>
                        </a:rPr>
                        <a:t>Tarr</a:t>
                      </a:r>
                      <a:r>
                        <a:rPr lang="en-GB" sz="1400" dirty="0">
                          <a:effectLst/>
                        </a:rPr>
                        <a:t>, PhD</a:t>
                      </a:r>
                      <a:endParaRPr lang="hu-H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400" b="1" u="sng" dirty="0">
                          <a:solidFill>
                            <a:schemeClr val="tx1"/>
                          </a:solidFill>
                          <a:effectLst/>
                          <a:hlinkClick r:id="rId2">
                            <a:extLst>
                              <a:ext uri="{A12FA001-AC4F-418D-AE19-62706E023703}">
                                <ahyp:hlinkClr xmlns:ahyp="http://schemas.microsoft.com/office/drawing/2018/hyperlinkcolor" val="tx"/>
                              </a:ext>
                            </a:extLst>
                          </a:hlinkClick>
                        </a:rPr>
                        <a:t>tarr.zsuzsanna@uni-mate.hu</a:t>
                      </a:r>
                      <a:endParaRPr lang="hu-HU" sz="2000" b="1" dirty="0">
                        <a:solidFill>
                          <a:schemeClr val="tx1"/>
                        </a:solidFill>
                        <a:effectLst/>
                      </a:endParaRPr>
                    </a:p>
                    <a:p>
                      <a:pPr>
                        <a:lnSpc>
                          <a:spcPct val="115000"/>
                        </a:lnSpc>
                        <a:spcAft>
                          <a:spcPts val="1000"/>
                        </a:spcAft>
                      </a:pPr>
                      <a:r>
                        <a:rPr lang="en-GB" sz="1100" b="0" dirty="0" err="1">
                          <a:effectLst/>
                        </a:rPr>
                        <a:t>Gödöllő</a:t>
                      </a:r>
                      <a:r>
                        <a:rPr lang="en-GB" sz="1100" b="0" dirty="0">
                          <a:effectLst/>
                        </a:rPr>
                        <a:t>, Main building, ground floor, room 29-31.</a:t>
                      </a:r>
                      <a:endParaRPr lang="hu-HU" sz="1600" b="0" dirty="0">
                        <a:effectLst/>
                      </a:endParaRPr>
                    </a:p>
                    <a:p>
                      <a:pPr>
                        <a:lnSpc>
                          <a:spcPct val="115000"/>
                        </a:lnSpc>
                        <a:spcAft>
                          <a:spcPts val="1000"/>
                        </a:spcAft>
                      </a:pPr>
                      <a:r>
                        <a:rPr lang="en-GB" sz="1100" b="0" dirty="0">
                          <a:effectLst/>
                        </a:rPr>
                        <a:t>Phone: +36 28 522 000 / 1017</a:t>
                      </a:r>
                      <a:endParaRPr lang="hu-HU"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050" b="0" dirty="0">
                          <a:effectLst/>
                        </a:rPr>
                        <a:t>Mon-Thurs</a:t>
                      </a:r>
                      <a:endParaRPr lang="hu-HU" sz="1400" b="0" dirty="0">
                        <a:effectLst/>
                      </a:endParaRPr>
                    </a:p>
                    <a:p>
                      <a:pPr>
                        <a:lnSpc>
                          <a:spcPct val="115000"/>
                        </a:lnSpc>
                        <a:spcAft>
                          <a:spcPts val="1000"/>
                        </a:spcAft>
                      </a:pPr>
                      <a:r>
                        <a:rPr lang="en-GB" sz="1050" b="0" dirty="0">
                          <a:effectLst/>
                        </a:rPr>
                        <a:t>13:30-15:00 </a:t>
                      </a:r>
                      <a:endParaRPr lang="hu-H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2637181"/>
                  </a:ext>
                </a:extLst>
              </a:tr>
            </a:tbl>
          </a:graphicData>
        </a:graphic>
      </p:graphicFrame>
      <p:sp>
        <p:nvSpPr>
          <p:cNvPr id="8" name="Dia számának helye 7">
            <a:extLst>
              <a:ext uri="{FF2B5EF4-FFF2-40B4-BE49-F238E27FC236}">
                <a16:creationId xmlns:a16="http://schemas.microsoft.com/office/drawing/2014/main" id="{F79F0F82-AE2A-E926-20AA-691D8694189D}"/>
              </a:ext>
            </a:extLst>
          </p:cNvPr>
          <p:cNvSpPr>
            <a:spLocks noGrp="1"/>
          </p:cNvSpPr>
          <p:nvPr>
            <p:ph type="sldNum" sz="quarter" idx="12"/>
          </p:nvPr>
        </p:nvSpPr>
        <p:spPr>
          <a:xfrm>
            <a:off x="10866608" y="6176900"/>
            <a:ext cx="1062155" cy="490599"/>
          </a:xfrm>
        </p:spPr>
        <p:txBody>
          <a:bodyPr/>
          <a:lstStyle/>
          <a:p>
            <a:fld id="{E97799C9-84D9-46D2-A11E-BCF8A720529D}" type="slidenum">
              <a:rPr lang="en-US" b="1" smtClean="0">
                <a:effectLst>
                  <a:outerShdw blurRad="38100" dist="38100" dir="2700000" algn="tl">
                    <a:srgbClr val="000000">
                      <a:alpha val="43137"/>
                    </a:srgbClr>
                  </a:outerShdw>
                </a:effectLst>
              </a:rPr>
              <a:t>3</a:t>
            </a:fld>
            <a:endParaRPr lang="en-US" b="1" dirty="0">
              <a:effectLst>
                <a:outerShdw blurRad="38100" dist="38100" dir="2700000" algn="tl">
                  <a:srgbClr val="000000">
                    <a:alpha val="43137"/>
                  </a:srgbClr>
                </a:outerShdw>
              </a:effectLst>
            </a:endParaRPr>
          </a:p>
        </p:txBody>
      </p:sp>
      <p:sp>
        <p:nvSpPr>
          <p:cNvPr id="3" name="Téglalap 2">
            <a:extLst>
              <a:ext uri="{FF2B5EF4-FFF2-40B4-BE49-F238E27FC236}">
                <a16:creationId xmlns:a16="http://schemas.microsoft.com/office/drawing/2014/main" id="{0807001F-0FE0-F94E-3E59-3D9C4FCF50F0}"/>
              </a:ext>
            </a:extLst>
          </p:cNvPr>
          <p:cNvSpPr/>
          <p:nvPr/>
        </p:nvSpPr>
        <p:spPr>
          <a:xfrm>
            <a:off x="10306388" y="600064"/>
            <a:ext cx="1364105" cy="346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hu-HU" sz="1600" b="1" dirty="0"/>
              <a:t>Office </a:t>
            </a:r>
            <a:r>
              <a:rPr lang="hu-HU" sz="1600" b="1" dirty="0" err="1"/>
              <a:t>hours</a:t>
            </a:r>
            <a:endParaRPr lang="hu-HU" sz="1600" b="1" dirty="0"/>
          </a:p>
        </p:txBody>
      </p:sp>
      <p:graphicFrame>
        <p:nvGraphicFramePr>
          <p:cNvPr id="5" name="Táblázat 4"/>
          <p:cNvGraphicFramePr>
            <a:graphicFrameLocks noGrp="1"/>
          </p:cNvGraphicFramePr>
          <p:nvPr>
            <p:extLst>
              <p:ext uri="{D42A27DB-BD31-4B8C-83A1-F6EECF244321}">
                <p14:modId xmlns:p14="http://schemas.microsoft.com/office/powerpoint/2010/main" val="1587003754"/>
              </p:ext>
            </p:extLst>
          </p:nvPr>
        </p:nvGraphicFramePr>
        <p:xfrm>
          <a:off x="545548" y="2037145"/>
          <a:ext cx="11178200" cy="2237063"/>
        </p:xfrm>
        <a:graphic>
          <a:graphicData uri="http://schemas.openxmlformats.org/drawingml/2006/table">
            <a:tbl>
              <a:tblPr firstRow="1" firstCol="1" bandRow="1">
                <a:tableStyleId>{3B4B98B0-60AC-42C2-AFA5-B58CD77FA1E5}</a:tableStyleId>
              </a:tblPr>
              <a:tblGrid>
                <a:gridCol w="3396680">
                  <a:extLst>
                    <a:ext uri="{9D8B030D-6E8A-4147-A177-3AD203B41FA5}">
                      <a16:colId xmlns:a16="http://schemas.microsoft.com/office/drawing/2014/main" val="2908465158"/>
                    </a:ext>
                  </a:extLst>
                </a:gridCol>
                <a:gridCol w="2572872">
                  <a:extLst>
                    <a:ext uri="{9D8B030D-6E8A-4147-A177-3AD203B41FA5}">
                      <a16:colId xmlns:a16="http://schemas.microsoft.com/office/drawing/2014/main" val="3387084590"/>
                    </a:ext>
                  </a:extLst>
                </a:gridCol>
                <a:gridCol w="3794280">
                  <a:extLst>
                    <a:ext uri="{9D8B030D-6E8A-4147-A177-3AD203B41FA5}">
                      <a16:colId xmlns:a16="http://schemas.microsoft.com/office/drawing/2014/main" val="622924870"/>
                    </a:ext>
                  </a:extLst>
                </a:gridCol>
                <a:gridCol w="1414368">
                  <a:extLst>
                    <a:ext uri="{9D8B030D-6E8A-4147-A177-3AD203B41FA5}">
                      <a16:colId xmlns:a16="http://schemas.microsoft.com/office/drawing/2014/main" val="3708000872"/>
                    </a:ext>
                  </a:extLst>
                </a:gridCol>
              </a:tblGrid>
              <a:tr h="1121919">
                <a:tc>
                  <a:txBody>
                    <a:bodyPr/>
                    <a:lstStyle/>
                    <a:p>
                      <a:pPr>
                        <a:lnSpc>
                          <a:spcPct val="115000"/>
                        </a:lnSpc>
                        <a:spcAft>
                          <a:spcPts val="1000"/>
                        </a:spcAft>
                      </a:pPr>
                      <a:r>
                        <a:rPr lang="en-GB" sz="1200" dirty="0" err="1">
                          <a:effectLst/>
                        </a:rPr>
                        <a:t>Stipendium</a:t>
                      </a:r>
                      <a:r>
                        <a:rPr lang="en-GB" sz="1200" dirty="0">
                          <a:effectLst/>
                        </a:rPr>
                        <a:t> </a:t>
                      </a:r>
                      <a:r>
                        <a:rPr lang="en-GB" sz="1200" dirty="0" err="1">
                          <a:effectLst/>
                        </a:rPr>
                        <a:t>Hungaricum</a:t>
                      </a:r>
                      <a:endParaRPr lang="hu-HU" sz="1800" dirty="0">
                        <a:effectLst/>
                      </a:endParaRPr>
                    </a:p>
                    <a:p>
                      <a:pPr>
                        <a:lnSpc>
                          <a:spcPct val="115000"/>
                        </a:lnSpc>
                        <a:spcAft>
                          <a:spcPts val="1000"/>
                        </a:spcAft>
                      </a:pPr>
                      <a:r>
                        <a:rPr lang="en-GB" sz="1200" dirty="0">
                          <a:effectLst/>
                        </a:rPr>
                        <a:t>Institutional Coordinator</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400" dirty="0" err="1">
                          <a:effectLst/>
                        </a:rPr>
                        <a:t>Csilla</a:t>
                      </a:r>
                      <a:r>
                        <a:rPr lang="en-GB" sz="1400" dirty="0">
                          <a:effectLst/>
                        </a:rPr>
                        <a:t> </a:t>
                      </a:r>
                      <a:r>
                        <a:rPr lang="en-GB" sz="1400" dirty="0" err="1">
                          <a:effectLst/>
                        </a:rPr>
                        <a:t>Kánai</a:t>
                      </a:r>
                      <a:endParaRPr lang="hu-H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b="1" u="sng" dirty="0">
                          <a:solidFill>
                            <a:schemeClr val="tx1"/>
                          </a:solidFill>
                          <a:effectLst/>
                          <a:hlinkClick r:id="rId3">
                            <a:extLst>
                              <a:ext uri="{A12FA001-AC4F-418D-AE19-62706E023703}">
                                <ahyp:hlinkClr xmlns:ahyp="http://schemas.microsoft.com/office/drawing/2018/hyperlinkcolor" val="tx"/>
                              </a:ext>
                            </a:extLst>
                          </a:hlinkClick>
                        </a:rPr>
                        <a:t>kanai.csilla@uni-mate.hu</a:t>
                      </a:r>
                      <a:endParaRPr lang="hu-HU" sz="1800" b="1" dirty="0">
                        <a:solidFill>
                          <a:schemeClr val="tx1"/>
                        </a:solidFill>
                        <a:effectLst/>
                      </a:endParaRPr>
                    </a:p>
                    <a:p>
                      <a:pPr>
                        <a:lnSpc>
                          <a:spcPct val="115000"/>
                        </a:lnSpc>
                        <a:spcAft>
                          <a:spcPts val="1000"/>
                        </a:spcAft>
                      </a:pPr>
                      <a:r>
                        <a:rPr lang="en-GB" sz="1200" dirty="0" err="1">
                          <a:effectLst/>
                        </a:rPr>
                        <a:t>Gödöllő</a:t>
                      </a:r>
                      <a:r>
                        <a:rPr lang="en-GB" sz="1200" dirty="0">
                          <a:effectLst/>
                        </a:rPr>
                        <a:t>, Main building, ground floor, room 29-31.</a:t>
                      </a:r>
                      <a:endParaRPr lang="hu-HU" sz="1800" dirty="0">
                        <a:effectLst/>
                      </a:endParaRPr>
                    </a:p>
                    <a:p>
                      <a:pPr>
                        <a:lnSpc>
                          <a:spcPct val="115000"/>
                        </a:lnSpc>
                        <a:spcAft>
                          <a:spcPts val="1000"/>
                        </a:spcAft>
                      </a:pPr>
                      <a:r>
                        <a:rPr lang="en-GB" sz="1200" dirty="0">
                          <a:effectLst/>
                        </a:rPr>
                        <a:t>Phone: +36 28 522 000 / 1014</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b="0" dirty="0">
                          <a:effectLst/>
                        </a:rPr>
                        <a:t>Mon-Thurs</a:t>
                      </a:r>
                      <a:endParaRPr lang="hu-HU" sz="1800" b="0" dirty="0">
                        <a:effectLst/>
                      </a:endParaRPr>
                    </a:p>
                    <a:p>
                      <a:pPr>
                        <a:lnSpc>
                          <a:spcPct val="115000"/>
                        </a:lnSpc>
                        <a:spcAft>
                          <a:spcPts val="1000"/>
                        </a:spcAft>
                      </a:pPr>
                      <a:r>
                        <a:rPr lang="en-GB" sz="1200" b="0" dirty="0">
                          <a:effectLst/>
                        </a:rPr>
                        <a:t>13:30-15:00</a:t>
                      </a:r>
                      <a:endParaRPr lang="hu-HU"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5887453"/>
                  </a:ext>
                </a:extLst>
              </a:tr>
              <a:tr h="1115144">
                <a:tc>
                  <a:txBody>
                    <a:bodyPr/>
                    <a:lstStyle/>
                    <a:p>
                      <a:pPr>
                        <a:lnSpc>
                          <a:spcPct val="115000"/>
                        </a:lnSpc>
                        <a:spcAft>
                          <a:spcPts val="1000"/>
                        </a:spcAft>
                      </a:pPr>
                      <a:r>
                        <a:rPr lang="en-GB" sz="1200" dirty="0">
                          <a:effectLst/>
                        </a:rPr>
                        <a:t>International Coordinator (SH, DFP, FAO, MISP, Self-finance)</a:t>
                      </a:r>
                      <a:endParaRPr lang="hu-HU" sz="1800" dirty="0">
                        <a:effectLst/>
                      </a:endParaRPr>
                    </a:p>
                    <a:p>
                      <a:pPr>
                        <a:lnSpc>
                          <a:spcPct val="115000"/>
                        </a:lnSpc>
                        <a:spcAft>
                          <a:spcPts val="1000"/>
                        </a:spcAft>
                      </a:pPr>
                      <a:r>
                        <a:rPr lang="en-GB" sz="1200" dirty="0">
                          <a:effectLst/>
                        </a:rPr>
                        <a:t>Student Services – non-educational issues</a:t>
                      </a:r>
                      <a:endParaRPr lang="hu-HU" sz="1800" dirty="0">
                        <a:effectLst/>
                      </a:endParaRPr>
                    </a:p>
                    <a:p>
                      <a:pPr>
                        <a:lnSpc>
                          <a:spcPct val="115000"/>
                        </a:lnSpc>
                        <a:spcAft>
                          <a:spcPts val="1000"/>
                        </a:spcAft>
                      </a:pPr>
                      <a:r>
                        <a:rPr lang="en-GB" sz="1200" dirty="0">
                          <a:effectLst/>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400" b="1" dirty="0" err="1">
                          <a:solidFill>
                            <a:schemeClr val="tx1"/>
                          </a:solidFill>
                          <a:effectLst/>
                        </a:rPr>
                        <a:t>Judit</a:t>
                      </a:r>
                      <a:r>
                        <a:rPr lang="en-GB" sz="1400" b="1" dirty="0">
                          <a:solidFill>
                            <a:schemeClr val="tx1"/>
                          </a:solidFill>
                          <a:effectLst/>
                        </a:rPr>
                        <a:t> </a:t>
                      </a:r>
                      <a:r>
                        <a:rPr lang="en-GB" sz="1400" b="1" dirty="0" err="1">
                          <a:solidFill>
                            <a:schemeClr val="tx1"/>
                          </a:solidFill>
                          <a:effectLst/>
                        </a:rPr>
                        <a:t>Tallárom-Czingili</a:t>
                      </a:r>
                      <a:endParaRPr lang="hu-HU"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b="1" u="sng" dirty="0">
                          <a:solidFill>
                            <a:schemeClr val="tx1"/>
                          </a:solidFill>
                          <a:effectLst/>
                          <a:hlinkClick r:id="rId4">
                            <a:extLst>
                              <a:ext uri="{A12FA001-AC4F-418D-AE19-62706E023703}">
                                <ahyp:hlinkClr xmlns:ahyp="http://schemas.microsoft.com/office/drawing/2018/hyperlinkcolor" val="tx"/>
                              </a:ext>
                            </a:extLst>
                          </a:hlinkClick>
                        </a:rPr>
                        <a:t>tallaromne.czingili.judit@uni-mate.hu</a:t>
                      </a:r>
                      <a:endParaRPr lang="hu-HU" sz="1800" b="1" dirty="0">
                        <a:solidFill>
                          <a:schemeClr val="tx1"/>
                        </a:solidFill>
                        <a:effectLst/>
                      </a:endParaRPr>
                    </a:p>
                    <a:p>
                      <a:pPr>
                        <a:lnSpc>
                          <a:spcPct val="115000"/>
                        </a:lnSpc>
                        <a:spcAft>
                          <a:spcPts val="1000"/>
                        </a:spcAft>
                      </a:pPr>
                      <a:r>
                        <a:rPr lang="en-GB" sz="1200" dirty="0" err="1">
                          <a:effectLst/>
                        </a:rPr>
                        <a:t>Gödöllő</a:t>
                      </a:r>
                      <a:r>
                        <a:rPr lang="en-GB" sz="1200" dirty="0">
                          <a:effectLst/>
                        </a:rPr>
                        <a:t>, Main building, ground floor, room 29-31.</a:t>
                      </a:r>
                      <a:endParaRPr lang="hu-HU" sz="1800" dirty="0">
                        <a:effectLst/>
                      </a:endParaRPr>
                    </a:p>
                    <a:p>
                      <a:pPr>
                        <a:lnSpc>
                          <a:spcPct val="115000"/>
                        </a:lnSpc>
                        <a:spcAft>
                          <a:spcPts val="1000"/>
                        </a:spcAft>
                      </a:pPr>
                      <a:r>
                        <a:rPr lang="en-GB" sz="1200" dirty="0">
                          <a:effectLst/>
                        </a:rPr>
                        <a:t>Phone: +36 28 522 000 / 3882</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dirty="0">
                          <a:effectLst/>
                        </a:rPr>
                        <a:t>Mon-Thurs</a:t>
                      </a:r>
                      <a:endParaRPr lang="hu-HU" sz="1800" dirty="0">
                        <a:effectLst/>
                      </a:endParaRPr>
                    </a:p>
                    <a:p>
                      <a:pPr>
                        <a:lnSpc>
                          <a:spcPct val="115000"/>
                        </a:lnSpc>
                        <a:spcAft>
                          <a:spcPts val="1000"/>
                        </a:spcAft>
                      </a:pPr>
                      <a:r>
                        <a:rPr lang="en-GB" sz="1200" dirty="0">
                          <a:effectLst/>
                        </a:rPr>
                        <a:t>13:30-15:00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8058782"/>
                  </a:ext>
                </a:extLst>
              </a:tr>
            </a:tbl>
          </a:graphicData>
        </a:graphic>
      </p:graphicFrame>
      <p:graphicFrame>
        <p:nvGraphicFramePr>
          <p:cNvPr id="9" name="Táblázat 8"/>
          <p:cNvGraphicFramePr>
            <a:graphicFrameLocks noGrp="1"/>
          </p:cNvGraphicFramePr>
          <p:nvPr>
            <p:extLst>
              <p:ext uri="{D42A27DB-BD31-4B8C-83A1-F6EECF244321}">
                <p14:modId xmlns:p14="http://schemas.microsoft.com/office/powerpoint/2010/main" val="950652939"/>
              </p:ext>
            </p:extLst>
          </p:nvPr>
        </p:nvGraphicFramePr>
        <p:xfrm>
          <a:off x="506898" y="4274208"/>
          <a:ext cx="11023116" cy="1439131"/>
        </p:xfrm>
        <a:graphic>
          <a:graphicData uri="http://schemas.openxmlformats.org/drawingml/2006/table">
            <a:tbl>
              <a:tblPr firstRow="1" firstCol="1" bandRow="1">
                <a:tableStyleId>{2D5ABB26-0587-4C30-8999-92F81FD0307C}</a:tableStyleId>
              </a:tblPr>
              <a:tblGrid>
                <a:gridCol w="3450740">
                  <a:extLst>
                    <a:ext uri="{9D8B030D-6E8A-4147-A177-3AD203B41FA5}">
                      <a16:colId xmlns:a16="http://schemas.microsoft.com/office/drawing/2014/main" val="4140437824"/>
                    </a:ext>
                  </a:extLst>
                </a:gridCol>
                <a:gridCol w="2614612">
                  <a:extLst>
                    <a:ext uri="{9D8B030D-6E8A-4147-A177-3AD203B41FA5}">
                      <a16:colId xmlns:a16="http://schemas.microsoft.com/office/drawing/2014/main" val="136962401"/>
                    </a:ext>
                  </a:extLst>
                </a:gridCol>
                <a:gridCol w="3565894">
                  <a:extLst>
                    <a:ext uri="{9D8B030D-6E8A-4147-A177-3AD203B41FA5}">
                      <a16:colId xmlns:a16="http://schemas.microsoft.com/office/drawing/2014/main" val="1348013708"/>
                    </a:ext>
                  </a:extLst>
                </a:gridCol>
                <a:gridCol w="1391870">
                  <a:extLst>
                    <a:ext uri="{9D8B030D-6E8A-4147-A177-3AD203B41FA5}">
                      <a16:colId xmlns:a16="http://schemas.microsoft.com/office/drawing/2014/main" val="1718401872"/>
                    </a:ext>
                  </a:extLst>
                </a:gridCol>
              </a:tblGrid>
              <a:tr h="655447">
                <a:tc>
                  <a:txBody>
                    <a:bodyPr/>
                    <a:lstStyle/>
                    <a:p>
                      <a:pPr algn="l">
                        <a:lnSpc>
                          <a:spcPct val="107000"/>
                        </a:lnSpc>
                        <a:spcAft>
                          <a:spcPts val="800"/>
                        </a:spcAft>
                      </a:pPr>
                      <a:r>
                        <a:rPr lang="en-GB" sz="1400" b="1" kern="1200" dirty="0">
                          <a:effectLst/>
                        </a:rPr>
                        <a:t>International </a:t>
                      </a:r>
                      <a:r>
                        <a:rPr lang="hu-HU" sz="1400" b="1" kern="1200" dirty="0">
                          <a:effectLst/>
                        </a:rPr>
                        <a:t>Office/</a:t>
                      </a:r>
                      <a:r>
                        <a:rPr lang="hu-HU" sz="1400" b="1" kern="1200" dirty="0" err="1">
                          <a:effectLst/>
                        </a:rPr>
                        <a:t>Registrar’s</a:t>
                      </a:r>
                      <a:r>
                        <a:rPr lang="hu-HU" sz="1400" b="1" kern="1200" dirty="0">
                          <a:effectLst/>
                        </a:rPr>
                        <a:t> </a:t>
                      </a:r>
                      <a:r>
                        <a:rPr lang="hu-HU" sz="1400" b="1" kern="1200" dirty="0" err="1">
                          <a:effectLst/>
                        </a:rPr>
                        <a:t>office</a:t>
                      </a:r>
                      <a:r>
                        <a:rPr lang="hu-HU" sz="1400" b="1" kern="1200" dirty="0">
                          <a:effectLst/>
                        </a:rPr>
                        <a:t> </a:t>
                      </a:r>
                    </a:p>
                    <a:p>
                      <a:pPr algn="l">
                        <a:lnSpc>
                          <a:spcPct val="107000"/>
                        </a:lnSpc>
                        <a:spcAft>
                          <a:spcPts val="800"/>
                        </a:spcAft>
                      </a:pPr>
                      <a:r>
                        <a:rPr lang="hu-HU" sz="1400" b="1" kern="1200" dirty="0" err="1">
                          <a:solidFill>
                            <a:schemeClr val="tx1"/>
                          </a:solidFill>
                          <a:effectLst/>
                          <a:latin typeface="+mn-lt"/>
                          <a:ea typeface="+mn-ea"/>
                          <a:cs typeface="+mn-cs"/>
                        </a:rPr>
                        <a:t>Adminisrator</a:t>
                      </a:r>
                      <a:endParaRPr lang="hu-HU" sz="1400" b="1" kern="1200" dirty="0">
                        <a:solidFill>
                          <a:schemeClr val="tx1"/>
                        </a:solidFill>
                        <a:effectLst/>
                        <a:latin typeface="+mn-lt"/>
                        <a:ea typeface="+mn-ea"/>
                        <a:cs typeface="+mn-cs"/>
                      </a:endParaRPr>
                    </a:p>
                  </a:txBody>
                  <a:tcPr marL="52334" marR="52334" marT="7269" marB="0"/>
                </a:tc>
                <a:tc>
                  <a:txBody>
                    <a:bodyPr/>
                    <a:lstStyle/>
                    <a:p>
                      <a:pPr algn="l">
                        <a:lnSpc>
                          <a:spcPct val="107000"/>
                        </a:lnSpc>
                        <a:spcAft>
                          <a:spcPts val="800"/>
                        </a:spcAft>
                      </a:pPr>
                      <a:r>
                        <a:rPr lang="hu-HU" sz="1400" b="1" kern="1200" dirty="0">
                          <a:effectLst/>
                        </a:rPr>
                        <a:t> Barbara Tátrainé Biró</a:t>
                      </a:r>
                      <a:endParaRPr lang="hu-HU" sz="1400" b="1" kern="1200" dirty="0">
                        <a:solidFill>
                          <a:schemeClr val="tx1"/>
                        </a:solidFill>
                        <a:effectLst/>
                        <a:latin typeface="+mn-lt"/>
                        <a:ea typeface="+mn-ea"/>
                        <a:cs typeface="+mn-cs"/>
                      </a:endParaRPr>
                    </a:p>
                  </a:txBody>
                  <a:tcPr marL="52334" marR="52334" marT="7269" marB="0"/>
                </a:tc>
                <a:tc>
                  <a:txBody>
                    <a:bodyPr/>
                    <a:lstStyle/>
                    <a:p>
                      <a:pPr algn="l">
                        <a:lnSpc>
                          <a:spcPct val="107000"/>
                        </a:lnSpc>
                        <a:spcAft>
                          <a:spcPts val="800"/>
                        </a:spcAft>
                      </a:pPr>
                      <a:r>
                        <a:rPr lang="hu-HU" sz="1200" b="1" kern="1200" dirty="0">
                          <a:effectLst/>
                          <a:hlinkClick r:id="rId5"/>
                        </a:rPr>
                        <a:t>Tatraine.biro.barbara@uni-mate.hu</a:t>
                      </a:r>
                      <a:r>
                        <a:rPr lang="hu-HU" sz="1200" b="1" kern="1200" dirty="0">
                          <a:effectLst/>
                        </a:rPr>
                        <a:t> </a:t>
                      </a:r>
                    </a:p>
                    <a:p>
                      <a:pPr algn="l">
                        <a:lnSpc>
                          <a:spcPct val="107000"/>
                        </a:lnSpc>
                        <a:spcAft>
                          <a:spcPts val="800"/>
                        </a:spcAft>
                      </a:pPr>
                      <a:r>
                        <a:rPr lang="hu-HU" sz="1200" kern="1200" dirty="0">
                          <a:effectLst/>
                        </a:rPr>
                        <a:t>Gyöngyös, A Building, 1st </a:t>
                      </a:r>
                      <a:r>
                        <a:rPr lang="hu-HU" sz="1200" kern="1200" dirty="0" err="1">
                          <a:effectLst/>
                        </a:rPr>
                        <a:t>floor</a:t>
                      </a:r>
                      <a:r>
                        <a:rPr lang="hu-HU" sz="1200" kern="1200" dirty="0">
                          <a:effectLst/>
                        </a:rPr>
                        <a:t> 1.206 </a:t>
                      </a:r>
                      <a:r>
                        <a:rPr lang="hu-HU" sz="1200" kern="1200" dirty="0" err="1">
                          <a:effectLst/>
                        </a:rPr>
                        <a:t>office</a:t>
                      </a:r>
                      <a:endParaRPr lang="hu-HU" sz="1200" kern="1200" dirty="0">
                        <a:effectLst/>
                      </a:endParaRPr>
                    </a:p>
                    <a:p>
                      <a:pPr algn="l">
                        <a:lnSpc>
                          <a:spcPct val="107000"/>
                        </a:lnSpc>
                        <a:spcAft>
                          <a:spcPts val="800"/>
                        </a:spcAft>
                      </a:pPr>
                      <a:r>
                        <a:rPr lang="en-GB" sz="1200" kern="1200" dirty="0">
                          <a:effectLst/>
                        </a:rPr>
                        <a:t>Phone: +36 </a:t>
                      </a:r>
                      <a:r>
                        <a:rPr lang="hu-HU" sz="1200" kern="1200" dirty="0">
                          <a:effectLst/>
                        </a:rPr>
                        <a:t>37 518-394</a:t>
                      </a:r>
                      <a:endParaRPr lang="hu-HU" sz="1200" b="1" kern="1200" dirty="0">
                        <a:solidFill>
                          <a:schemeClr val="tx1"/>
                        </a:solidFill>
                        <a:effectLst/>
                        <a:latin typeface="+mn-lt"/>
                        <a:ea typeface="+mn-ea"/>
                        <a:cs typeface="+mn-cs"/>
                      </a:endParaRPr>
                    </a:p>
                  </a:txBody>
                  <a:tcPr marL="52334" marR="52334" marT="7269" marB="0"/>
                </a:tc>
                <a:tc>
                  <a:txBody>
                    <a:bodyPr/>
                    <a:lstStyle/>
                    <a:p>
                      <a:pPr algn="l">
                        <a:lnSpc>
                          <a:spcPct val="107000"/>
                        </a:lnSpc>
                        <a:spcAft>
                          <a:spcPts val="800"/>
                        </a:spcAft>
                      </a:pPr>
                      <a:r>
                        <a:rPr lang="en-GB" sz="1200" kern="1200" dirty="0">
                          <a:effectLst/>
                        </a:rPr>
                        <a:t>Mon, Wed, </a:t>
                      </a:r>
                      <a:r>
                        <a:rPr lang="hu-HU" sz="1200" kern="1200" dirty="0">
                          <a:effectLst/>
                        </a:rPr>
                        <a:t>Thu</a:t>
                      </a:r>
                      <a:r>
                        <a:rPr lang="en-GB" sz="1200" kern="1200" dirty="0">
                          <a:effectLst/>
                        </a:rPr>
                        <a:t> </a:t>
                      </a:r>
                      <a:endParaRPr lang="hu-HU" sz="1200" kern="1200" dirty="0">
                        <a:effectLst/>
                      </a:endParaRPr>
                    </a:p>
                    <a:p>
                      <a:pPr algn="l">
                        <a:lnSpc>
                          <a:spcPct val="107000"/>
                        </a:lnSpc>
                        <a:spcAft>
                          <a:spcPts val="800"/>
                        </a:spcAft>
                      </a:pPr>
                      <a:r>
                        <a:rPr lang="en-GB" sz="1200" kern="1200" dirty="0">
                          <a:effectLst/>
                        </a:rPr>
                        <a:t>09:00-12:00</a:t>
                      </a:r>
                      <a:endParaRPr lang="hu-HU" sz="1200" b="1" kern="1200" dirty="0">
                        <a:solidFill>
                          <a:schemeClr val="tx1"/>
                        </a:solidFill>
                        <a:effectLst/>
                        <a:latin typeface="+mn-lt"/>
                        <a:ea typeface="+mn-ea"/>
                        <a:cs typeface="+mn-cs"/>
                      </a:endParaRPr>
                    </a:p>
                  </a:txBody>
                  <a:tcPr marL="52334" marR="52334" marT="7269" marB="0"/>
                </a:tc>
                <a:extLst>
                  <a:ext uri="{0D108BD9-81ED-4DB2-BD59-A6C34878D82A}">
                    <a16:rowId xmlns:a16="http://schemas.microsoft.com/office/drawing/2014/main" val="1179035158"/>
                  </a:ext>
                </a:extLst>
              </a:tr>
              <a:tr h="655447">
                <a:tc>
                  <a:txBody>
                    <a:bodyPr/>
                    <a:lstStyle/>
                    <a:p>
                      <a:pPr algn="l">
                        <a:lnSpc>
                          <a:spcPct val="107000"/>
                        </a:lnSpc>
                        <a:spcAft>
                          <a:spcPts val="800"/>
                        </a:spcAft>
                      </a:pPr>
                      <a:endParaRPr lang="hu-HU" sz="1200" b="1" kern="1200" dirty="0">
                        <a:solidFill>
                          <a:schemeClr val="tx1"/>
                        </a:solidFill>
                        <a:effectLst/>
                        <a:latin typeface="+mn-lt"/>
                        <a:ea typeface="+mn-ea"/>
                        <a:cs typeface="+mn-cs"/>
                      </a:endParaRPr>
                    </a:p>
                  </a:txBody>
                  <a:tcPr marL="52334" marR="52334" marT="7269" marB="0"/>
                </a:tc>
                <a:tc>
                  <a:txBody>
                    <a:bodyPr/>
                    <a:lstStyle/>
                    <a:p>
                      <a:pPr algn="l">
                        <a:lnSpc>
                          <a:spcPct val="107000"/>
                        </a:lnSpc>
                        <a:spcAft>
                          <a:spcPts val="800"/>
                        </a:spcAft>
                      </a:pPr>
                      <a:endParaRPr lang="hu-HU" sz="1200" b="1" kern="1200" dirty="0">
                        <a:solidFill>
                          <a:schemeClr val="tx1"/>
                        </a:solidFill>
                        <a:effectLst/>
                        <a:latin typeface="+mn-lt"/>
                        <a:ea typeface="+mn-ea"/>
                        <a:cs typeface="+mn-cs"/>
                      </a:endParaRPr>
                    </a:p>
                  </a:txBody>
                  <a:tcPr marL="52334" marR="52334" marT="7269" marB="0"/>
                </a:tc>
                <a:tc>
                  <a:txBody>
                    <a:bodyPr/>
                    <a:lstStyle/>
                    <a:p>
                      <a:pPr algn="l">
                        <a:lnSpc>
                          <a:spcPct val="107000"/>
                        </a:lnSpc>
                        <a:spcAft>
                          <a:spcPts val="800"/>
                        </a:spcAft>
                      </a:pPr>
                      <a:endParaRPr lang="hu-HU" sz="1200" b="1" kern="1200" dirty="0">
                        <a:solidFill>
                          <a:schemeClr val="tx1"/>
                        </a:solidFill>
                        <a:effectLst/>
                        <a:latin typeface="+mn-lt"/>
                        <a:ea typeface="+mn-ea"/>
                        <a:cs typeface="+mn-cs"/>
                      </a:endParaRPr>
                    </a:p>
                  </a:txBody>
                  <a:tcPr marL="52334" marR="52334" marT="7269" marB="0"/>
                </a:tc>
                <a:tc>
                  <a:txBody>
                    <a:bodyPr/>
                    <a:lstStyle/>
                    <a:p>
                      <a:pPr algn="l">
                        <a:lnSpc>
                          <a:spcPct val="107000"/>
                        </a:lnSpc>
                        <a:spcAft>
                          <a:spcPts val="800"/>
                        </a:spcAft>
                      </a:pPr>
                      <a:endParaRPr lang="hu-HU" sz="1200" b="1" kern="1200" dirty="0">
                        <a:solidFill>
                          <a:schemeClr val="tx1"/>
                        </a:solidFill>
                        <a:effectLst/>
                        <a:latin typeface="+mn-lt"/>
                        <a:ea typeface="+mn-ea"/>
                        <a:cs typeface="+mn-cs"/>
                      </a:endParaRPr>
                    </a:p>
                  </a:txBody>
                  <a:tcPr marL="52334" marR="52334" marT="7269" marB="0"/>
                </a:tc>
                <a:extLst>
                  <a:ext uri="{0D108BD9-81ED-4DB2-BD59-A6C34878D82A}">
                    <a16:rowId xmlns:a16="http://schemas.microsoft.com/office/drawing/2014/main" val="2290328923"/>
                  </a:ext>
                </a:extLst>
              </a:tr>
            </a:tbl>
          </a:graphicData>
        </a:graphic>
      </p:graphicFrame>
      <p:pic>
        <p:nvPicPr>
          <p:cNvPr id="7" name="Kép 6">
            <a:extLst>
              <a:ext uri="{FF2B5EF4-FFF2-40B4-BE49-F238E27FC236}">
                <a16:creationId xmlns:a16="http://schemas.microsoft.com/office/drawing/2014/main" id="{83A29A68-22B3-46F1-9500-B24E5BAD7B5E}"/>
              </a:ext>
            </a:extLst>
          </p:cNvPr>
          <p:cNvPicPr>
            <a:picLocks noChangeAspect="1"/>
          </p:cNvPicPr>
          <p:nvPr/>
        </p:nvPicPr>
        <p:blipFill>
          <a:blip r:embed="rId6"/>
          <a:stretch>
            <a:fillRect/>
          </a:stretch>
        </p:blipFill>
        <p:spPr>
          <a:xfrm>
            <a:off x="9888016" y="5423807"/>
            <a:ext cx="2200847" cy="1243692"/>
          </a:xfrm>
          <a:prstGeom prst="rect">
            <a:avLst/>
          </a:prstGeom>
        </p:spPr>
      </p:pic>
    </p:spTree>
    <p:extLst>
      <p:ext uri="{BB962C8B-B14F-4D97-AF65-F5344CB8AC3E}">
        <p14:creationId xmlns:p14="http://schemas.microsoft.com/office/powerpoint/2010/main" val="565373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5F9C76A-F8E9-49AE-3130-544011F391D1}"/>
              </a:ext>
            </a:extLst>
          </p:cNvPr>
          <p:cNvSpPr>
            <a:spLocks noGrp="1"/>
          </p:cNvSpPr>
          <p:nvPr>
            <p:ph type="title"/>
          </p:nvPr>
        </p:nvSpPr>
        <p:spPr>
          <a:xfrm>
            <a:off x="637410" y="842999"/>
            <a:ext cx="10571998" cy="970450"/>
          </a:xfrm>
        </p:spPr>
        <p:txBody>
          <a:bodyPr>
            <a:normAutofit fontScale="90000"/>
          </a:bodyPr>
          <a:lstStyle/>
          <a:p>
            <a:r>
              <a:rPr lang="en-US" sz="3600" dirty="0"/>
              <a:t>Obligations Related to Learning Hungarian as a Foreign Language and Culture</a:t>
            </a:r>
            <a:r>
              <a:rPr lang="hu-HU" sz="3600" dirty="0"/>
              <a:t> for SH </a:t>
            </a:r>
            <a:r>
              <a:rPr lang="hu-HU" sz="3600" dirty="0" err="1"/>
              <a:t>scholars</a:t>
            </a:r>
            <a:endParaRPr lang="hu-HU" sz="3600" dirty="0">
              <a:solidFill>
                <a:srgbClr val="C00000"/>
              </a:solidFill>
            </a:endParaRPr>
          </a:p>
        </p:txBody>
      </p:sp>
      <p:sp>
        <p:nvSpPr>
          <p:cNvPr id="3" name="Tartalom helye 2">
            <a:extLst>
              <a:ext uri="{FF2B5EF4-FFF2-40B4-BE49-F238E27FC236}">
                <a16:creationId xmlns:a16="http://schemas.microsoft.com/office/drawing/2014/main" id="{FB8ECD32-6C60-6A5E-BFD0-F894D885E0E3}"/>
              </a:ext>
            </a:extLst>
          </p:cNvPr>
          <p:cNvSpPr>
            <a:spLocks noGrp="1"/>
          </p:cNvSpPr>
          <p:nvPr>
            <p:ph idx="1"/>
          </p:nvPr>
        </p:nvSpPr>
        <p:spPr/>
        <p:txBody>
          <a:bodyPr>
            <a:normAutofit/>
          </a:bodyPr>
          <a:lstStyle/>
          <a:p>
            <a:pPr marL="0" indent="0">
              <a:buNone/>
            </a:pPr>
            <a:r>
              <a:rPr lang="en-US" b="1" dirty="0"/>
              <a:t>III.2. Obligations Related to Learning Hungarian as a Foreign Language and Culture</a:t>
            </a:r>
            <a:endParaRPr lang="hu-HU" b="1" dirty="0"/>
          </a:p>
          <a:p>
            <a:pPr marL="0" indent="0">
              <a:buNone/>
            </a:pPr>
            <a:endParaRPr lang="hu-HU" dirty="0"/>
          </a:p>
          <a:p>
            <a:pPr algn="just"/>
            <a:r>
              <a:rPr lang="hu-HU" dirty="0"/>
              <a:t>1. </a:t>
            </a:r>
            <a:r>
              <a:rPr lang="en-US" dirty="0"/>
              <a:t>A scholarship holder in full-time foreign language bachelor’s and master’s courses (including also one-tier master’s degree) </a:t>
            </a:r>
            <a:r>
              <a:rPr lang="en-US" b="1" dirty="0"/>
              <a:t>is required to attend the Hungarian as a foreign language and culture course </a:t>
            </a:r>
            <a:r>
              <a:rPr lang="en-US" dirty="0"/>
              <a:t>(hereinafter referred to as the Hungarian abbreviation: MID) provided by the host institution </a:t>
            </a:r>
            <a:r>
              <a:rPr lang="en-US" b="1" dirty="0"/>
              <a:t>in the first year of their studies in the SH </a:t>
            </a:r>
            <a:r>
              <a:rPr lang="en-US" b="1" dirty="0" err="1"/>
              <a:t>Programme</a:t>
            </a:r>
            <a:r>
              <a:rPr lang="en-US" dirty="0"/>
              <a:t>. </a:t>
            </a:r>
            <a:endParaRPr lang="hu-HU" dirty="0"/>
          </a:p>
          <a:p>
            <a:pPr algn="just"/>
            <a:r>
              <a:rPr lang="en-US" dirty="0"/>
              <a:t>2. Should the scholarship holder fail to fulfil its obligation under paragraph 1, the amount of the scholarship fixed in Section III.1.2. b) </a:t>
            </a:r>
            <a:r>
              <a:rPr lang="en-US" dirty="0" err="1"/>
              <a:t>i</a:t>
            </a:r>
            <a:r>
              <a:rPr lang="en-US" dirty="0"/>
              <a:t>) of the Operational Regulations shall be reduced. Cases and rates of scholarship reduction are detailed in the Implementation Guide.</a:t>
            </a:r>
            <a:endParaRPr lang="hu-HU" dirty="0"/>
          </a:p>
        </p:txBody>
      </p:sp>
      <p:sp>
        <p:nvSpPr>
          <p:cNvPr id="4" name="Dia számának helye 3">
            <a:extLst>
              <a:ext uri="{FF2B5EF4-FFF2-40B4-BE49-F238E27FC236}">
                <a16:creationId xmlns:a16="http://schemas.microsoft.com/office/drawing/2014/main" id="{3D0EF8CD-BFD9-1D29-5FCD-BF1BBEF65540}"/>
              </a:ext>
            </a:extLst>
          </p:cNvPr>
          <p:cNvSpPr>
            <a:spLocks noGrp="1"/>
          </p:cNvSpPr>
          <p:nvPr>
            <p:ph type="sldNum" sz="quarter" idx="12"/>
          </p:nvPr>
        </p:nvSpPr>
        <p:spPr/>
        <p:txBody>
          <a:bodyPr/>
          <a:lstStyle/>
          <a:p>
            <a:fld id="{E97799C9-84D9-46D2-A11E-BCF8A720529D}" type="slidenum">
              <a:rPr lang="en-US" smtClean="0"/>
              <a:t>30</a:t>
            </a:fld>
            <a:endParaRPr lang="en-US" dirty="0"/>
          </a:p>
        </p:txBody>
      </p:sp>
      <p:pic>
        <p:nvPicPr>
          <p:cNvPr id="6" name="Kép 5">
            <a:extLst>
              <a:ext uri="{FF2B5EF4-FFF2-40B4-BE49-F238E27FC236}">
                <a16:creationId xmlns:a16="http://schemas.microsoft.com/office/drawing/2014/main" id="{FF76331E-0BD9-4EF8-9619-7F59B7B09502}"/>
              </a:ext>
            </a:extLst>
          </p:cNvPr>
          <p:cNvPicPr>
            <a:picLocks noChangeAspect="1"/>
          </p:cNvPicPr>
          <p:nvPr/>
        </p:nvPicPr>
        <p:blipFill>
          <a:blip r:embed="rId2"/>
          <a:stretch>
            <a:fillRect/>
          </a:stretch>
        </p:blipFill>
        <p:spPr>
          <a:xfrm>
            <a:off x="9991153" y="5602078"/>
            <a:ext cx="2200847" cy="1243692"/>
          </a:xfrm>
          <a:prstGeom prst="rect">
            <a:avLst/>
          </a:prstGeom>
        </p:spPr>
      </p:pic>
    </p:spTree>
    <p:extLst>
      <p:ext uri="{BB962C8B-B14F-4D97-AF65-F5344CB8AC3E}">
        <p14:creationId xmlns:p14="http://schemas.microsoft.com/office/powerpoint/2010/main" val="520276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1A8401D-23FB-381C-AA9D-1F7F59092731}"/>
              </a:ext>
            </a:extLst>
          </p:cNvPr>
          <p:cNvSpPr>
            <a:spLocks noGrp="1"/>
          </p:cNvSpPr>
          <p:nvPr>
            <p:ph type="title"/>
          </p:nvPr>
        </p:nvSpPr>
        <p:spPr/>
        <p:txBody>
          <a:bodyPr/>
          <a:lstStyle/>
          <a:p>
            <a:r>
              <a:rPr lang="hu-HU" dirty="0"/>
              <a:t>HEALTH RELATED ISSUES</a:t>
            </a:r>
          </a:p>
        </p:txBody>
      </p:sp>
      <p:sp>
        <p:nvSpPr>
          <p:cNvPr id="3" name="Szöveg helye 2">
            <a:extLst>
              <a:ext uri="{FF2B5EF4-FFF2-40B4-BE49-F238E27FC236}">
                <a16:creationId xmlns:a16="http://schemas.microsoft.com/office/drawing/2014/main" id="{B7CC648B-1F1B-2CE7-A4A6-26814548BF77}"/>
              </a:ext>
            </a:extLst>
          </p:cNvPr>
          <p:cNvSpPr>
            <a:spLocks noGrp="1"/>
          </p:cNvSpPr>
          <p:nvPr>
            <p:ph type="body" idx="1"/>
          </p:nvPr>
        </p:nvSpPr>
        <p:spPr/>
        <p:txBody>
          <a:bodyPr/>
          <a:lstStyle/>
          <a:p>
            <a:endParaRPr lang="hu-HU" dirty="0"/>
          </a:p>
        </p:txBody>
      </p:sp>
      <p:sp>
        <p:nvSpPr>
          <p:cNvPr id="4" name="Szöveg helye 3">
            <a:extLst>
              <a:ext uri="{FF2B5EF4-FFF2-40B4-BE49-F238E27FC236}">
                <a16:creationId xmlns:a16="http://schemas.microsoft.com/office/drawing/2014/main" id="{51437A02-FA96-4EFA-27CA-239E1F176C69}"/>
              </a:ext>
            </a:extLst>
          </p:cNvPr>
          <p:cNvSpPr>
            <a:spLocks noGrp="1"/>
          </p:cNvSpPr>
          <p:nvPr>
            <p:ph type="body" sz="quarter" idx="16"/>
          </p:nvPr>
        </p:nvSpPr>
        <p:spPr/>
        <p:txBody>
          <a:bodyPr>
            <a:normAutofit/>
          </a:bodyPr>
          <a:lstStyle/>
          <a:p>
            <a:pPr marL="285750" indent="-285750">
              <a:buFont typeface="Arial" panose="020B0604020202020204" pitchFamily="34" charset="0"/>
              <a:buChar char="•"/>
            </a:pPr>
            <a:r>
              <a:rPr lang="hu-HU" sz="2800" dirty="0">
                <a:effectLst>
                  <a:outerShdw blurRad="38100" dist="38100" dir="2700000" algn="tl">
                    <a:srgbClr val="000000">
                      <a:alpha val="43137"/>
                    </a:srgbClr>
                  </a:outerShdw>
                </a:effectLst>
              </a:rPr>
              <a:t>Public </a:t>
            </a:r>
            <a:r>
              <a:rPr lang="hu-HU" sz="2800" dirty="0" err="1">
                <a:effectLst>
                  <a:outerShdw blurRad="38100" dist="38100" dir="2700000" algn="tl">
                    <a:srgbClr val="000000">
                      <a:alpha val="43137"/>
                    </a:srgbClr>
                  </a:outerShdw>
                </a:effectLst>
              </a:rPr>
              <a:t>health</a:t>
            </a:r>
            <a:r>
              <a:rPr lang="hu-HU" sz="2800" dirty="0">
                <a:effectLst>
                  <a:outerShdw blurRad="38100" dist="38100" dir="2700000" algn="tl">
                    <a:srgbClr val="000000">
                      <a:alpha val="43137"/>
                    </a:srgbClr>
                  </a:outerShdw>
                </a:effectLst>
              </a:rPr>
              <a:t> </a:t>
            </a:r>
            <a:r>
              <a:rPr lang="hu-HU" sz="2800" dirty="0" err="1">
                <a:effectLst>
                  <a:outerShdw blurRad="38100" dist="38100" dir="2700000" algn="tl">
                    <a:srgbClr val="000000">
                      <a:alpha val="43137"/>
                    </a:srgbClr>
                  </a:outerShdw>
                </a:effectLst>
              </a:rPr>
              <a:t>insurance</a:t>
            </a:r>
            <a:r>
              <a:rPr lang="hu-HU" sz="2800" dirty="0">
                <a:effectLst>
                  <a:outerShdw blurRad="38100" dist="38100" dir="2700000" algn="tl">
                    <a:srgbClr val="000000">
                      <a:alpha val="43137"/>
                    </a:srgbClr>
                  </a:outerShdw>
                </a:effectLst>
              </a:rPr>
              <a:t> (TAJ </a:t>
            </a:r>
            <a:r>
              <a:rPr lang="hu-HU" sz="2800" dirty="0" err="1">
                <a:effectLst>
                  <a:outerShdw blurRad="38100" dist="38100" dir="2700000" algn="tl">
                    <a:srgbClr val="000000">
                      <a:alpha val="43137"/>
                    </a:srgbClr>
                  </a:outerShdw>
                </a:effectLst>
              </a:rPr>
              <a:t>card</a:t>
            </a:r>
            <a:r>
              <a:rPr lang="hu-HU" sz="2800" dirty="0">
                <a:effectLst>
                  <a:outerShdw blurRad="38100" dist="38100" dir="2700000" algn="tl">
                    <a:srgbClr val="000000">
                      <a:alpha val="43137"/>
                    </a:srgbClr>
                  </a:outerShdw>
                </a:effectLst>
              </a:rPr>
              <a:t>)</a:t>
            </a:r>
          </a:p>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Private</a:t>
            </a:r>
            <a:r>
              <a:rPr lang="hu-HU" sz="2800" dirty="0">
                <a:effectLst>
                  <a:outerShdw blurRad="38100" dist="38100" dir="2700000" algn="tl">
                    <a:srgbClr val="000000">
                      <a:alpha val="43137"/>
                    </a:srgbClr>
                  </a:outerShdw>
                </a:effectLst>
              </a:rPr>
              <a:t> </a:t>
            </a:r>
            <a:r>
              <a:rPr lang="hu-HU" sz="2800" dirty="0" err="1">
                <a:effectLst>
                  <a:outerShdw blurRad="38100" dist="38100" dir="2700000" algn="tl">
                    <a:srgbClr val="000000">
                      <a:alpha val="43137"/>
                    </a:srgbClr>
                  </a:outerShdw>
                </a:effectLst>
              </a:rPr>
              <a:t>health</a:t>
            </a:r>
            <a:r>
              <a:rPr lang="hu-HU" sz="2800" dirty="0">
                <a:effectLst>
                  <a:outerShdw blurRad="38100" dist="38100" dir="2700000" algn="tl">
                    <a:srgbClr val="000000">
                      <a:alpha val="43137"/>
                    </a:srgbClr>
                  </a:outerShdw>
                </a:effectLst>
              </a:rPr>
              <a:t> </a:t>
            </a:r>
            <a:r>
              <a:rPr lang="hu-HU" sz="2800" dirty="0" err="1">
                <a:effectLst>
                  <a:outerShdw blurRad="38100" dist="38100" dir="2700000" algn="tl">
                    <a:srgbClr val="000000">
                      <a:alpha val="43137"/>
                    </a:srgbClr>
                  </a:outerShdw>
                </a:effectLst>
              </a:rPr>
              <a:t>insurance</a:t>
            </a:r>
            <a:endParaRPr lang="hu-HU" sz="28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MATE’s</a:t>
            </a:r>
            <a:r>
              <a:rPr lang="hu-HU" sz="2800" dirty="0">
                <a:effectLst>
                  <a:outerShdw blurRad="38100" dist="38100" dir="2700000" algn="tl">
                    <a:srgbClr val="000000">
                      <a:alpha val="43137"/>
                    </a:srgbClr>
                  </a:outerShdw>
                </a:effectLst>
              </a:rPr>
              <a:t> General </a:t>
            </a:r>
            <a:r>
              <a:rPr lang="hu-HU" sz="2800" dirty="0" err="1">
                <a:effectLst>
                  <a:outerShdw blurRad="38100" dist="38100" dir="2700000" algn="tl">
                    <a:srgbClr val="000000">
                      <a:alpha val="43137"/>
                    </a:srgbClr>
                  </a:outerShdw>
                </a:effectLst>
              </a:rPr>
              <a:t>Practicioner</a:t>
            </a:r>
            <a:endParaRPr lang="hu-HU" sz="28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u-HU" sz="2800" dirty="0">
                <a:effectLst>
                  <a:outerShdw blurRad="38100" dist="38100" dir="2700000" algn="tl">
                    <a:srgbClr val="000000">
                      <a:alpha val="43137"/>
                    </a:srgbClr>
                  </a:outerShdw>
                </a:effectLst>
              </a:rPr>
              <a:t>DENTIST</a:t>
            </a:r>
          </a:p>
          <a:p>
            <a:pPr marL="285750" indent="-285750">
              <a:buFont typeface="Arial" panose="020B0604020202020204" pitchFamily="34" charset="0"/>
              <a:buChar char="•"/>
            </a:pPr>
            <a:r>
              <a:rPr lang="hu-HU" sz="2800" dirty="0" err="1">
                <a:effectLst>
                  <a:outerShdw blurRad="38100" dist="38100" dir="2700000" algn="tl">
                    <a:srgbClr val="000000">
                      <a:alpha val="43137"/>
                    </a:srgbClr>
                  </a:outerShdw>
                </a:effectLst>
              </a:rPr>
              <a:t>Emergency</a:t>
            </a:r>
            <a:r>
              <a:rPr lang="hu-HU" sz="2800" dirty="0">
                <a:effectLst>
                  <a:outerShdw blurRad="38100" dist="38100" dir="2700000" algn="tl">
                    <a:srgbClr val="000000">
                      <a:alpha val="43137"/>
                    </a:srgbClr>
                  </a:outerShdw>
                </a:effectLst>
              </a:rPr>
              <a:t> </a:t>
            </a:r>
            <a:r>
              <a:rPr lang="hu-HU" sz="2800" dirty="0" err="1">
                <a:effectLst>
                  <a:outerShdw blurRad="38100" dist="38100" dir="2700000" algn="tl">
                    <a:srgbClr val="000000">
                      <a:alpha val="43137"/>
                    </a:srgbClr>
                  </a:outerShdw>
                </a:effectLst>
              </a:rPr>
              <a:t>issues</a:t>
            </a:r>
            <a:endParaRPr lang="hu-HU" sz="2800" dirty="0">
              <a:effectLst>
                <a:outerShdw blurRad="38100" dist="38100" dir="2700000" algn="tl">
                  <a:srgbClr val="000000">
                    <a:alpha val="43137"/>
                  </a:srgbClr>
                </a:outerShdw>
              </a:effectLst>
            </a:endParaRPr>
          </a:p>
          <a:p>
            <a:endParaRPr lang="hu-HU" dirty="0"/>
          </a:p>
        </p:txBody>
      </p:sp>
      <p:sp>
        <p:nvSpPr>
          <p:cNvPr id="5" name="Dia számának helye 4">
            <a:extLst>
              <a:ext uri="{FF2B5EF4-FFF2-40B4-BE49-F238E27FC236}">
                <a16:creationId xmlns:a16="http://schemas.microsoft.com/office/drawing/2014/main" id="{FA1A9597-2072-122F-DF43-1D6B8CF84381}"/>
              </a:ext>
            </a:extLst>
          </p:cNvPr>
          <p:cNvSpPr>
            <a:spLocks noGrp="1"/>
          </p:cNvSpPr>
          <p:nvPr>
            <p:ph type="sldNum" sz="quarter" idx="12"/>
          </p:nvPr>
        </p:nvSpPr>
        <p:spPr/>
        <p:txBody>
          <a:bodyPr/>
          <a:lstStyle/>
          <a:p>
            <a:fld id="{D57F1E4F-1CFF-5643-939E-217C01CDF565}" type="slidenum">
              <a:rPr lang="en-US" b="1" smtClean="0">
                <a:effectLst>
                  <a:outerShdw blurRad="38100" dist="38100" dir="2700000" algn="tl">
                    <a:srgbClr val="000000">
                      <a:alpha val="43137"/>
                    </a:srgbClr>
                  </a:outerShdw>
                </a:effectLst>
              </a:rPr>
              <a:pPr/>
              <a:t>31</a:t>
            </a:fld>
            <a:endParaRPr lang="en-US" b="1" dirty="0">
              <a:effectLst>
                <a:outerShdw blurRad="38100" dist="38100" dir="2700000" algn="tl">
                  <a:srgbClr val="000000">
                    <a:alpha val="43137"/>
                  </a:srgbClr>
                </a:outerShdw>
              </a:effectLst>
            </a:endParaRPr>
          </a:p>
        </p:txBody>
      </p:sp>
      <p:pic>
        <p:nvPicPr>
          <p:cNvPr id="7" name="Kép 6">
            <a:extLst>
              <a:ext uri="{FF2B5EF4-FFF2-40B4-BE49-F238E27FC236}">
                <a16:creationId xmlns:a16="http://schemas.microsoft.com/office/drawing/2014/main" id="{A0A6D16A-02F2-43F0-9DB6-C63EF414D722}"/>
              </a:ext>
            </a:extLst>
          </p:cNvPr>
          <p:cNvPicPr>
            <a:picLocks noChangeAspect="1"/>
          </p:cNvPicPr>
          <p:nvPr/>
        </p:nvPicPr>
        <p:blipFill>
          <a:blip r:embed="rId2"/>
          <a:stretch>
            <a:fillRect/>
          </a:stretch>
        </p:blipFill>
        <p:spPr>
          <a:xfrm>
            <a:off x="9991153" y="5602078"/>
            <a:ext cx="2200847" cy="1243692"/>
          </a:xfrm>
          <a:prstGeom prst="rect">
            <a:avLst/>
          </a:prstGeom>
        </p:spPr>
      </p:pic>
    </p:spTree>
    <p:extLst>
      <p:ext uri="{BB962C8B-B14F-4D97-AF65-F5344CB8AC3E}">
        <p14:creationId xmlns:p14="http://schemas.microsoft.com/office/powerpoint/2010/main" val="165103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0F408FE-EB68-7048-09B0-40A8148B50DF}"/>
              </a:ext>
            </a:extLst>
          </p:cNvPr>
          <p:cNvSpPr>
            <a:spLocks noGrp="1"/>
          </p:cNvSpPr>
          <p:nvPr>
            <p:ph type="title"/>
          </p:nvPr>
        </p:nvSpPr>
        <p:spPr>
          <a:xfrm>
            <a:off x="810000" y="751988"/>
            <a:ext cx="10571998" cy="970450"/>
          </a:xfrm>
        </p:spPr>
        <p:txBody>
          <a:bodyPr>
            <a:normAutofit fontScale="90000"/>
          </a:bodyPr>
          <a:lstStyle/>
          <a:p>
            <a:r>
              <a:rPr lang="hu-HU" sz="4000" dirty="0">
                <a:solidFill>
                  <a:schemeClr val="tx1"/>
                </a:solidFill>
              </a:rPr>
              <a:t>Public Health </a:t>
            </a:r>
            <a:r>
              <a:rPr lang="hu-HU" sz="4000" dirty="0" err="1">
                <a:solidFill>
                  <a:schemeClr val="tx1"/>
                </a:solidFill>
              </a:rPr>
              <a:t>Insurance</a:t>
            </a:r>
            <a:r>
              <a:rPr lang="hu-HU" sz="4000" dirty="0">
                <a:solidFill>
                  <a:schemeClr val="tx1"/>
                </a:solidFill>
              </a:rPr>
              <a:t> – TAJ</a:t>
            </a:r>
            <a:br>
              <a:rPr lang="hu-HU" sz="4000" dirty="0">
                <a:solidFill>
                  <a:schemeClr val="tx1"/>
                </a:solidFill>
              </a:rPr>
            </a:br>
            <a:r>
              <a:rPr lang="hu-HU" sz="4000" dirty="0">
                <a:solidFill>
                  <a:schemeClr val="tx1"/>
                </a:solidFill>
              </a:rPr>
              <a:t>ONLY FOR SH,DFP,SCYP </a:t>
            </a:r>
            <a:r>
              <a:rPr lang="hu-HU" sz="4000" dirty="0" err="1">
                <a:solidFill>
                  <a:schemeClr val="tx1"/>
                </a:solidFill>
              </a:rPr>
              <a:t>Scholars</a:t>
            </a:r>
            <a:endParaRPr lang="hu-HU" dirty="0">
              <a:solidFill>
                <a:schemeClr val="tx1"/>
              </a:solidFill>
            </a:endParaRPr>
          </a:p>
        </p:txBody>
      </p:sp>
      <p:sp>
        <p:nvSpPr>
          <p:cNvPr id="3" name="Tartalom helye 2">
            <a:extLst>
              <a:ext uri="{FF2B5EF4-FFF2-40B4-BE49-F238E27FC236}">
                <a16:creationId xmlns:a16="http://schemas.microsoft.com/office/drawing/2014/main" id="{1C67D2EC-5F61-A981-4562-8993E937EC3B}"/>
              </a:ext>
            </a:extLst>
          </p:cNvPr>
          <p:cNvSpPr>
            <a:spLocks noGrp="1"/>
          </p:cNvSpPr>
          <p:nvPr>
            <p:ph idx="1"/>
          </p:nvPr>
        </p:nvSpPr>
        <p:spPr>
          <a:xfrm>
            <a:off x="818712" y="2222287"/>
            <a:ext cx="10763688" cy="4407113"/>
          </a:xfrm>
        </p:spPr>
        <p:txBody>
          <a:bodyPr>
            <a:normAutofit/>
          </a:bodyPr>
          <a:lstStyle/>
          <a:p>
            <a:pPr marL="0" indent="0">
              <a:buNone/>
            </a:pPr>
            <a:r>
              <a:rPr lang="hu-HU" sz="2000" b="1" dirty="0" err="1"/>
              <a:t>Your</a:t>
            </a:r>
            <a:r>
              <a:rPr lang="hu-HU" sz="2000" b="1" dirty="0"/>
              <a:t> non-</a:t>
            </a:r>
            <a:r>
              <a:rPr lang="hu-HU" sz="2000" b="1" dirty="0" err="1"/>
              <a:t>educational</a:t>
            </a:r>
            <a:r>
              <a:rPr lang="hu-HU" sz="2000" b="1" dirty="0"/>
              <a:t> </a:t>
            </a:r>
            <a:r>
              <a:rPr lang="hu-HU" sz="2000" b="1" dirty="0" err="1"/>
              <a:t>coordinator</a:t>
            </a:r>
            <a:r>
              <a:rPr lang="hu-HU" sz="2000" b="1" dirty="0"/>
              <a:t> </a:t>
            </a:r>
            <a:r>
              <a:rPr lang="hu-HU" sz="2000" b="1" dirty="0" err="1"/>
              <a:t>arranges</a:t>
            </a:r>
            <a:r>
              <a:rPr lang="hu-HU" sz="2000" b="1" dirty="0"/>
              <a:t> </a:t>
            </a:r>
            <a:r>
              <a:rPr lang="hu-HU" sz="2000" b="1" dirty="0" err="1"/>
              <a:t>your</a:t>
            </a:r>
            <a:r>
              <a:rPr lang="hu-HU" sz="2000" b="1" dirty="0"/>
              <a:t> </a:t>
            </a:r>
            <a:r>
              <a:rPr lang="hu-HU" sz="2000" b="1" dirty="0" err="1"/>
              <a:t>application</a:t>
            </a:r>
            <a:r>
              <a:rPr lang="hu-HU" sz="2000" b="1" dirty="0"/>
              <a:t> </a:t>
            </a:r>
            <a:r>
              <a:rPr lang="hu-HU" sz="2000" dirty="0"/>
              <a:t>for a TAJ </a:t>
            </a:r>
            <a:r>
              <a:rPr lang="hu-HU" sz="2000" dirty="0" err="1"/>
              <a:t>number</a:t>
            </a:r>
            <a:r>
              <a:rPr lang="hu-HU" sz="2000" dirty="0"/>
              <a:t> and </a:t>
            </a:r>
            <a:r>
              <a:rPr lang="hu-HU" sz="2000" dirty="0" err="1"/>
              <a:t>you</a:t>
            </a:r>
            <a:r>
              <a:rPr lang="hu-HU" sz="2000" dirty="0"/>
              <a:t> </a:t>
            </a:r>
            <a:r>
              <a:rPr lang="hu-HU" sz="2000" dirty="0" err="1"/>
              <a:t>will</a:t>
            </a:r>
            <a:r>
              <a:rPr lang="hu-HU" sz="2000" dirty="0"/>
              <a:t> be </a:t>
            </a:r>
            <a:r>
              <a:rPr lang="hu-HU" sz="2000" dirty="0" err="1"/>
              <a:t>informed</a:t>
            </a:r>
            <a:r>
              <a:rPr lang="hu-HU" sz="2000" dirty="0"/>
              <a:t> in an email </a:t>
            </a:r>
            <a:r>
              <a:rPr lang="hu-HU" sz="2000" dirty="0" err="1"/>
              <a:t>about</a:t>
            </a:r>
            <a:endParaRPr lang="hu-HU" sz="2000" dirty="0"/>
          </a:p>
          <a:p>
            <a:r>
              <a:rPr lang="hu-HU" dirty="0" err="1"/>
              <a:t>what</a:t>
            </a:r>
            <a:r>
              <a:rPr lang="hu-HU" dirty="0"/>
              <a:t> </a:t>
            </a:r>
            <a:r>
              <a:rPr lang="hu-HU" dirty="0" err="1"/>
              <a:t>your</a:t>
            </a:r>
            <a:r>
              <a:rPr lang="hu-HU" dirty="0"/>
              <a:t> </a:t>
            </a:r>
            <a:r>
              <a:rPr lang="hu-HU" dirty="0" err="1"/>
              <a:t>number</a:t>
            </a:r>
            <a:r>
              <a:rPr lang="hu-HU" dirty="0"/>
              <a:t> is</a:t>
            </a:r>
          </a:p>
          <a:p>
            <a:r>
              <a:rPr lang="hu-HU" dirty="0" err="1"/>
              <a:t>when</a:t>
            </a:r>
            <a:r>
              <a:rPr lang="hu-HU" dirty="0"/>
              <a:t> </a:t>
            </a:r>
            <a:r>
              <a:rPr lang="hu-HU" dirty="0" err="1"/>
              <a:t>your</a:t>
            </a:r>
            <a:r>
              <a:rPr lang="hu-HU" dirty="0"/>
              <a:t> </a:t>
            </a:r>
            <a:r>
              <a:rPr lang="hu-HU" dirty="0" err="1"/>
              <a:t>card</a:t>
            </a:r>
            <a:r>
              <a:rPr lang="hu-HU" dirty="0"/>
              <a:t> is </a:t>
            </a:r>
            <a:r>
              <a:rPr lang="hu-HU" dirty="0" err="1"/>
              <a:t>available</a:t>
            </a:r>
            <a:r>
              <a:rPr lang="hu-HU" dirty="0"/>
              <a:t> in IR Office. </a:t>
            </a:r>
          </a:p>
          <a:p>
            <a:pPr marL="0" indent="0">
              <a:buNone/>
            </a:pPr>
            <a:r>
              <a:rPr lang="hu-HU" sz="2000" b="1" dirty="0" err="1"/>
              <a:t>Checklist</a:t>
            </a:r>
            <a:r>
              <a:rPr lang="hu-HU" sz="2000" b="1" dirty="0"/>
              <a:t>:</a:t>
            </a:r>
          </a:p>
          <a:p>
            <a:pPr lvl="0"/>
            <a:r>
              <a:rPr lang="en-GB" dirty="0"/>
              <a:t>Copy of </a:t>
            </a:r>
            <a:r>
              <a:rPr lang="en-GB" b="1" dirty="0"/>
              <a:t>a</a:t>
            </a:r>
            <a:r>
              <a:rPr lang="hu-HU" b="1" dirty="0" err="1"/>
              <a:t>ddress</a:t>
            </a:r>
            <a:r>
              <a:rPr lang="hu-HU" b="1" dirty="0"/>
              <a:t> </a:t>
            </a:r>
            <a:r>
              <a:rPr lang="en-GB" b="1" dirty="0"/>
              <a:t>card</a:t>
            </a:r>
            <a:r>
              <a:rPr lang="en-GB" dirty="0"/>
              <a:t> stamped by the Immigration Office</a:t>
            </a:r>
            <a:r>
              <a:rPr lang="hu-HU" dirty="0"/>
              <a:t>, </a:t>
            </a:r>
            <a:r>
              <a:rPr lang="en-GB" b="1" dirty="0"/>
              <a:t>residence permit</a:t>
            </a:r>
            <a:r>
              <a:rPr lang="hu-HU" b="1" dirty="0"/>
              <a:t> </a:t>
            </a:r>
            <a:r>
              <a:rPr lang="hu-HU" dirty="0"/>
              <a:t>and</a:t>
            </a:r>
            <a:r>
              <a:rPr lang="hu-HU" b="1" dirty="0"/>
              <a:t> </a:t>
            </a:r>
            <a:r>
              <a:rPr lang="hu-HU" b="1" dirty="0" err="1"/>
              <a:t>passport</a:t>
            </a:r>
            <a:endParaRPr lang="hu-HU" dirty="0"/>
          </a:p>
          <a:p>
            <a:pPr lvl="0"/>
            <a:r>
              <a:rPr lang="en-GB" b="1" dirty="0"/>
              <a:t>student status certificate issued within 30 days</a:t>
            </a:r>
            <a:endParaRPr lang="hu-HU" dirty="0"/>
          </a:p>
          <a:p>
            <a:pPr lvl="0"/>
            <a:r>
              <a:rPr lang="hu-HU" b="1" dirty="0" err="1"/>
              <a:t>Letter</a:t>
            </a:r>
            <a:r>
              <a:rPr lang="hu-HU" b="1" dirty="0"/>
              <a:t> of </a:t>
            </a:r>
            <a:r>
              <a:rPr lang="hu-HU" b="1" dirty="0" err="1"/>
              <a:t>award</a:t>
            </a:r>
            <a:r>
              <a:rPr lang="hu-HU" b="1" dirty="0"/>
              <a:t> </a:t>
            </a:r>
            <a:r>
              <a:rPr lang="hu-HU" b="1" dirty="0" err="1"/>
              <a:t>from</a:t>
            </a:r>
            <a:r>
              <a:rPr lang="hu-HU" b="1" dirty="0"/>
              <a:t> Tempus Public </a:t>
            </a:r>
            <a:r>
              <a:rPr lang="hu-HU" b="1" dirty="0" err="1"/>
              <a:t>Foundation</a:t>
            </a:r>
            <a:endParaRPr lang="hu-HU" dirty="0"/>
          </a:p>
          <a:p>
            <a:pPr lvl="0"/>
            <a:r>
              <a:rPr lang="en-GB" b="1" dirty="0"/>
              <a:t>application form</a:t>
            </a:r>
            <a:endParaRPr lang="hu-HU" b="1" dirty="0"/>
          </a:p>
          <a:p>
            <a:pPr lvl="0"/>
            <a:r>
              <a:rPr lang="hu-HU" b="1" dirty="0" err="1"/>
              <a:t>About</a:t>
            </a:r>
            <a:r>
              <a:rPr lang="hu-HU" b="1" dirty="0"/>
              <a:t> </a:t>
            </a:r>
            <a:r>
              <a:rPr lang="hu-HU" b="1" dirty="0" err="1"/>
              <a:t>forms</a:t>
            </a:r>
            <a:r>
              <a:rPr lang="hu-HU" b="1" dirty="0"/>
              <a:t> </a:t>
            </a:r>
            <a:r>
              <a:rPr lang="hu-HU" b="1" dirty="0" err="1"/>
              <a:t>take</a:t>
            </a:r>
            <a:r>
              <a:rPr lang="hu-HU" b="1" dirty="0"/>
              <a:t> a </a:t>
            </a:r>
            <a:r>
              <a:rPr lang="hu-HU" b="1" dirty="0" err="1"/>
              <a:t>contact</a:t>
            </a:r>
            <a:r>
              <a:rPr lang="hu-HU" b="1" dirty="0"/>
              <a:t> </a:t>
            </a:r>
            <a:r>
              <a:rPr lang="hu-HU" b="1" dirty="0" err="1"/>
              <a:t>with</a:t>
            </a:r>
            <a:r>
              <a:rPr lang="hu-HU" b="1" dirty="0"/>
              <a:t> Barbara Tátrainé Biró (</a:t>
            </a:r>
            <a:r>
              <a:rPr lang="hu-HU" b="1" dirty="0" err="1"/>
              <a:t>personally</a:t>
            </a:r>
            <a:r>
              <a:rPr lang="hu-HU" b="1" dirty="0"/>
              <a:t>)</a:t>
            </a:r>
            <a:endParaRPr lang="hu-HU" dirty="0"/>
          </a:p>
          <a:p>
            <a:endParaRPr lang="hu-HU" dirty="0"/>
          </a:p>
        </p:txBody>
      </p:sp>
      <p:sp>
        <p:nvSpPr>
          <p:cNvPr id="4" name="Dia számának helye 3">
            <a:extLst>
              <a:ext uri="{FF2B5EF4-FFF2-40B4-BE49-F238E27FC236}">
                <a16:creationId xmlns:a16="http://schemas.microsoft.com/office/drawing/2014/main" id="{C586B32F-2334-CDC9-FF9C-BD8153022929}"/>
              </a:ext>
            </a:extLst>
          </p:cNvPr>
          <p:cNvSpPr>
            <a:spLocks noGrp="1"/>
          </p:cNvSpPr>
          <p:nvPr>
            <p:ph type="sldNum" sz="quarter" idx="12"/>
          </p:nvPr>
        </p:nvSpPr>
        <p:spPr/>
        <p:txBody>
          <a:bodyPr/>
          <a:lstStyle/>
          <a:p>
            <a:fld id="{E97799C9-84D9-46D2-A11E-BCF8A720529D}" type="slidenum">
              <a:rPr lang="en-US" b="1" smtClean="0">
                <a:effectLst>
                  <a:outerShdw blurRad="38100" dist="38100" dir="2700000" algn="tl">
                    <a:srgbClr val="000000">
                      <a:alpha val="43137"/>
                    </a:srgbClr>
                  </a:outerShdw>
                </a:effectLst>
              </a:rPr>
              <a:t>32</a:t>
            </a:fld>
            <a:endParaRPr lang="en-US" b="1" dirty="0">
              <a:effectLst>
                <a:outerShdw blurRad="38100" dist="38100" dir="2700000" algn="tl">
                  <a:srgbClr val="000000">
                    <a:alpha val="43137"/>
                  </a:srgbClr>
                </a:outerShdw>
              </a:effectLst>
            </a:endParaRPr>
          </a:p>
        </p:txBody>
      </p:sp>
      <p:pic>
        <p:nvPicPr>
          <p:cNvPr id="5" name="Kép 4">
            <a:extLst>
              <a:ext uri="{FF2B5EF4-FFF2-40B4-BE49-F238E27FC236}">
                <a16:creationId xmlns:a16="http://schemas.microsoft.com/office/drawing/2014/main" id="{50C409F6-4E6D-45AF-83EF-5AA08D3F31D1}"/>
              </a:ext>
            </a:extLst>
          </p:cNvPr>
          <p:cNvPicPr>
            <a:picLocks noChangeAspect="1"/>
          </p:cNvPicPr>
          <p:nvPr/>
        </p:nvPicPr>
        <p:blipFill>
          <a:blip r:embed="rId2"/>
          <a:stretch>
            <a:fillRect/>
          </a:stretch>
        </p:blipFill>
        <p:spPr>
          <a:xfrm>
            <a:off x="9991153" y="5614308"/>
            <a:ext cx="2200847" cy="1243692"/>
          </a:xfrm>
          <a:prstGeom prst="rect">
            <a:avLst/>
          </a:prstGeom>
        </p:spPr>
      </p:pic>
    </p:spTree>
    <p:extLst>
      <p:ext uri="{BB962C8B-B14F-4D97-AF65-F5344CB8AC3E}">
        <p14:creationId xmlns:p14="http://schemas.microsoft.com/office/powerpoint/2010/main" val="1441979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AF2D3EB-1E59-5D8F-8B09-DF430F494A36}"/>
              </a:ext>
            </a:extLst>
          </p:cNvPr>
          <p:cNvSpPr>
            <a:spLocks noGrp="1"/>
          </p:cNvSpPr>
          <p:nvPr>
            <p:ph type="title"/>
          </p:nvPr>
        </p:nvSpPr>
        <p:spPr/>
        <p:txBody>
          <a:bodyPr/>
          <a:lstStyle/>
          <a:p>
            <a:r>
              <a:rPr lang="hu-HU" sz="4000" dirty="0" err="1">
                <a:solidFill>
                  <a:schemeClr val="bg1"/>
                </a:solidFill>
              </a:rPr>
              <a:t>Private</a:t>
            </a:r>
            <a:r>
              <a:rPr lang="hu-HU" sz="4000" dirty="0">
                <a:solidFill>
                  <a:schemeClr val="bg1"/>
                </a:solidFill>
              </a:rPr>
              <a:t> Health </a:t>
            </a:r>
            <a:r>
              <a:rPr lang="hu-HU" sz="4000" dirty="0" err="1">
                <a:solidFill>
                  <a:schemeClr val="bg1"/>
                </a:solidFill>
              </a:rPr>
              <a:t>Insurance</a:t>
            </a:r>
            <a:endParaRPr lang="hu-HU" dirty="0"/>
          </a:p>
        </p:txBody>
      </p:sp>
      <p:sp>
        <p:nvSpPr>
          <p:cNvPr id="3" name="Tartalom helye 2">
            <a:extLst>
              <a:ext uri="{FF2B5EF4-FFF2-40B4-BE49-F238E27FC236}">
                <a16:creationId xmlns:a16="http://schemas.microsoft.com/office/drawing/2014/main" id="{816F6C9C-6311-BBED-BF29-E5E0EA336214}"/>
              </a:ext>
            </a:extLst>
          </p:cNvPr>
          <p:cNvSpPr>
            <a:spLocks noGrp="1"/>
          </p:cNvSpPr>
          <p:nvPr>
            <p:ph idx="1"/>
          </p:nvPr>
        </p:nvSpPr>
        <p:spPr>
          <a:xfrm>
            <a:off x="304800" y="1790699"/>
            <a:ext cx="11068486" cy="5067301"/>
          </a:xfrm>
        </p:spPr>
        <p:txBody>
          <a:bodyPr>
            <a:normAutofit/>
          </a:bodyPr>
          <a:lstStyle/>
          <a:p>
            <a:pPr marL="0" indent="0">
              <a:buNone/>
            </a:pPr>
            <a:endParaRPr lang="hu-HU" sz="2000" dirty="0">
              <a:hlinkClick r:id="rId2"/>
            </a:endParaRPr>
          </a:p>
          <a:p>
            <a:pPr marL="0" indent="0">
              <a:buNone/>
            </a:pPr>
            <a:r>
              <a:rPr lang="hu-HU" sz="2000" dirty="0">
                <a:hlinkClick r:id="rId2"/>
              </a:rPr>
              <a:t>https://en.uni-mate.hu/web/hungarian-university-of-agriculture-and-life-sciences/health-insurance</a:t>
            </a:r>
            <a:endParaRPr lang="hu-HU" sz="1800" dirty="0"/>
          </a:p>
          <a:p>
            <a:pPr lvl="0"/>
            <a:r>
              <a:rPr lang="hu-HU" sz="2800" b="1" dirty="0" err="1"/>
              <a:t>Institutional</a:t>
            </a:r>
            <a:r>
              <a:rPr lang="hu-HU" sz="2800" b="1" dirty="0"/>
              <a:t> </a:t>
            </a:r>
            <a:r>
              <a:rPr lang="hu-HU" sz="2800" b="1" dirty="0" err="1"/>
              <a:t>agreement</a:t>
            </a:r>
            <a:r>
              <a:rPr lang="hu-HU" sz="2800" b="1" dirty="0"/>
              <a:t> </a:t>
            </a:r>
            <a:r>
              <a:rPr lang="hu-HU" sz="2800" b="1" dirty="0" err="1"/>
              <a:t>with</a:t>
            </a:r>
            <a:r>
              <a:rPr lang="hu-HU" sz="2800" b="1" dirty="0"/>
              <a:t> UNION for </a:t>
            </a:r>
            <a:r>
              <a:rPr lang="hu-HU" sz="2800" dirty="0"/>
              <a:t>SH / SCYP /DFP </a:t>
            </a:r>
            <a:r>
              <a:rPr lang="hu-HU" sz="2800" dirty="0" err="1"/>
              <a:t>scholars</a:t>
            </a:r>
            <a:endParaRPr lang="hu-HU" sz="2800" dirty="0"/>
          </a:p>
          <a:p>
            <a:pPr marL="0" indent="0">
              <a:buNone/>
            </a:pPr>
            <a:r>
              <a:rPr lang="hu-HU" sz="2800" b="1" dirty="0" err="1"/>
              <a:t>How</a:t>
            </a:r>
            <a:r>
              <a:rPr lang="hu-HU" sz="2800" b="1" dirty="0"/>
              <a:t> </a:t>
            </a:r>
            <a:r>
              <a:rPr lang="hu-HU" sz="2800" b="1" dirty="0" err="1"/>
              <a:t>to</a:t>
            </a:r>
            <a:r>
              <a:rPr lang="hu-HU" sz="2800" b="1" dirty="0"/>
              <a:t> </a:t>
            </a:r>
            <a:r>
              <a:rPr lang="hu-HU" sz="2800" b="1" dirty="0" err="1"/>
              <a:t>apply</a:t>
            </a:r>
            <a:r>
              <a:rPr lang="hu-HU" sz="2800" b="1" dirty="0"/>
              <a:t>, </a:t>
            </a:r>
            <a:r>
              <a:rPr lang="hu-HU" sz="2800" b="1" dirty="0" err="1"/>
              <a:t>how</a:t>
            </a:r>
            <a:r>
              <a:rPr lang="hu-HU" sz="2800" b="1" dirty="0"/>
              <a:t> </a:t>
            </a:r>
            <a:r>
              <a:rPr lang="hu-HU" sz="2800" b="1" dirty="0" err="1"/>
              <a:t>it</a:t>
            </a:r>
            <a:r>
              <a:rPr lang="hu-HU" sz="2800" b="1" dirty="0"/>
              <a:t> </a:t>
            </a:r>
            <a:r>
              <a:rPr lang="hu-HU" sz="2800" b="1" dirty="0" err="1"/>
              <a:t>works</a:t>
            </a:r>
            <a:r>
              <a:rPr lang="hu-HU" sz="2800" b="1" dirty="0"/>
              <a:t>: </a:t>
            </a:r>
            <a:endParaRPr lang="hu-HU" sz="2400" dirty="0"/>
          </a:p>
          <a:p>
            <a:r>
              <a:rPr lang="hu-HU" sz="2400" dirty="0" err="1"/>
              <a:t>Your</a:t>
            </a:r>
            <a:r>
              <a:rPr lang="hu-HU" sz="2400" dirty="0"/>
              <a:t> non-</a:t>
            </a:r>
            <a:r>
              <a:rPr lang="hu-HU" sz="2400" dirty="0" err="1"/>
              <a:t>education</a:t>
            </a:r>
            <a:r>
              <a:rPr lang="hu-HU" sz="2400" dirty="0"/>
              <a:t> </a:t>
            </a:r>
            <a:r>
              <a:rPr lang="hu-HU" sz="2400" dirty="0" err="1"/>
              <a:t>coordinator</a:t>
            </a:r>
            <a:r>
              <a:rPr lang="hu-HU" sz="2400" dirty="0"/>
              <a:t> </a:t>
            </a:r>
            <a:r>
              <a:rPr lang="hu-HU" sz="2400" dirty="0" err="1"/>
              <a:t>arranges</a:t>
            </a:r>
            <a:r>
              <a:rPr lang="hu-HU" sz="2400" dirty="0"/>
              <a:t> </a:t>
            </a:r>
            <a:r>
              <a:rPr lang="hu-HU" sz="2400" dirty="0" err="1"/>
              <a:t>your</a:t>
            </a:r>
            <a:r>
              <a:rPr lang="hu-HU" sz="2400" dirty="0"/>
              <a:t> </a:t>
            </a:r>
            <a:r>
              <a:rPr lang="hu-HU" sz="2400" dirty="0" err="1"/>
              <a:t>becoming</a:t>
            </a:r>
            <a:r>
              <a:rPr lang="hu-HU" sz="2400" dirty="0"/>
              <a:t> a </a:t>
            </a:r>
            <a:r>
              <a:rPr lang="hu-HU" sz="2400" dirty="0" err="1"/>
              <a:t>beneficiary</a:t>
            </a:r>
            <a:r>
              <a:rPr lang="hu-HU" sz="2400" dirty="0"/>
              <a:t>.</a:t>
            </a:r>
          </a:p>
          <a:p>
            <a:r>
              <a:rPr lang="hu-HU" sz="2400" dirty="0"/>
              <a:t>For </a:t>
            </a:r>
            <a:r>
              <a:rPr lang="hu-HU" sz="2400" dirty="0" err="1"/>
              <a:t>self-financed</a:t>
            </a:r>
            <a:r>
              <a:rPr lang="hu-HU" sz="2400" dirty="0"/>
              <a:t> </a:t>
            </a:r>
            <a:r>
              <a:rPr lang="hu-HU" sz="2400" dirty="0" err="1"/>
              <a:t>students</a:t>
            </a:r>
            <a:r>
              <a:rPr lang="hu-HU" sz="2400" dirty="0"/>
              <a:t>: </a:t>
            </a:r>
            <a:r>
              <a:rPr lang="hu-HU" sz="2400" dirty="0" err="1"/>
              <a:t>it</a:t>
            </a:r>
            <a:r>
              <a:rPr lang="hu-HU" sz="2400" dirty="0"/>
              <a:t> is </a:t>
            </a:r>
            <a:r>
              <a:rPr lang="hu-HU" sz="2400" dirty="0" err="1"/>
              <a:t>your</a:t>
            </a:r>
            <a:r>
              <a:rPr lang="hu-HU" sz="2400" dirty="0"/>
              <a:t> </a:t>
            </a:r>
            <a:r>
              <a:rPr lang="hu-HU" sz="2400" dirty="0" err="1"/>
              <a:t>responsibility</a:t>
            </a:r>
            <a:r>
              <a:rPr lang="hu-HU" sz="2400" dirty="0"/>
              <a:t>.</a:t>
            </a:r>
          </a:p>
        </p:txBody>
      </p:sp>
      <p:sp>
        <p:nvSpPr>
          <p:cNvPr id="4" name="Dia számának helye 3">
            <a:extLst>
              <a:ext uri="{FF2B5EF4-FFF2-40B4-BE49-F238E27FC236}">
                <a16:creationId xmlns:a16="http://schemas.microsoft.com/office/drawing/2014/main" id="{AC23333E-DA66-1C74-3A35-81033A228F9E}"/>
              </a:ext>
            </a:extLst>
          </p:cNvPr>
          <p:cNvSpPr>
            <a:spLocks noGrp="1"/>
          </p:cNvSpPr>
          <p:nvPr>
            <p:ph type="sldNum" sz="quarter" idx="12"/>
          </p:nvPr>
        </p:nvSpPr>
        <p:spPr/>
        <p:txBody>
          <a:bodyPr/>
          <a:lstStyle/>
          <a:p>
            <a:fld id="{E97799C9-84D9-46D2-A11E-BCF8A720529D}" type="slidenum">
              <a:rPr lang="en-US" b="1" smtClean="0">
                <a:solidFill>
                  <a:srgbClr val="92D050"/>
                </a:solidFill>
                <a:effectLst>
                  <a:outerShdw blurRad="38100" dist="38100" dir="2700000" algn="tl">
                    <a:srgbClr val="000000">
                      <a:alpha val="43137"/>
                    </a:srgbClr>
                  </a:outerShdw>
                </a:effectLst>
              </a:rPr>
              <a:t>33</a:t>
            </a:fld>
            <a:endParaRPr lang="en-US" b="1" dirty="0">
              <a:solidFill>
                <a:srgbClr val="92D050"/>
              </a:solidFill>
              <a:effectLst>
                <a:outerShdw blurRad="38100" dist="38100" dir="2700000" algn="tl">
                  <a:srgbClr val="000000">
                    <a:alpha val="43137"/>
                  </a:srgbClr>
                </a:outerShdw>
              </a:effectLst>
            </a:endParaRPr>
          </a:p>
        </p:txBody>
      </p:sp>
      <p:pic>
        <p:nvPicPr>
          <p:cNvPr id="5" name="Kép 4">
            <a:extLst>
              <a:ext uri="{FF2B5EF4-FFF2-40B4-BE49-F238E27FC236}">
                <a16:creationId xmlns:a16="http://schemas.microsoft.com/office/drawing/2014/main" id="{4717B31B-D6BF-4439-835F-A98277E771A3}"/>
              </a:ext>
            </a:extLst>
          </p:cNvPr>
          <p:cNvPicPr>
            <a:picLocks noChangeAspect="1"/>
          </p:cNvPicPr>
          <p:nvPr/>
        </p:nvPicPr>
        <p:blipFill>
          <a:blip r:embed="rId3"/>
          <a:stretch>
            <a:fillRect/>
          </a:stretch>
        </p:blipFill>
        <p:spPr>
          <a:xfrm>
            <a:off x="9991153" y="5614308"/>
            <a:ext cx="2200847" cy="1243692"/>
          </a:xfrm>
          <a:prstGeom prst="rect">
            <a:avLst/>
          </a:prstGeom>
        </p:spPr>
      </p:pic>
    </p:spTree>
    <p:extLst>
      <p:ext uri="{BB962C8B-B14F-4D97-AF65-F5344CB8AC3E}">
        <p14:creationId xmlns:p14="http://schemas.microsoft.com/office/powerpoint/2010/main" val="1441275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68CB04A1-C88C-EBE3-C9DF-30EE63A2D229}"/>
              </a:ext>
            </a:extLst>
          </p:cNvPr>
          <p:cNvSpPr txBox="1"/>
          <p:nvPr/>
        </p:nvSpPr>
        <p:spPr>
          <a:xfrm>
            <a:off x="561975" y="1934870"/>
            <a:ext cx="11220450" cy="4585871"/>
          </a:xfrm>
          <a:prstGeom prst="rect">
            <a:avLst/>
          </a:prstGeom>
          <a:noFill/>
        </p:spPr>
        <p:txBody>
          <a:bodyPr wrap="square">
            <a:spAutoFit/>
          </a:bodyPr>
          <a:lstStyle/>
          <a:p>
            <a:pPr algn="just"/>
            <a:r>
              <a:rPr lang="hu-HU" sz="2400" dirty="0"/>
              <a:t>For </a:t>
            </a:r>
            <a:r>
              <a:rPr lang="hu-HU" sz="2800" b="1" dirty="0"/>
              <a:t>SH, SCYP, DFP </a:t>
            </a:r>
            <a:r>
              <a:rPr lang="hu-HU" sz="2800" b="1" dirty="0" err="1"/>
              <a:t>scholars</a:t>
            </a:r>
            <a:r>
              <a:rPr lang="hu-HU" sz="2400" dirty="0"/>
              <a:t>, and for </a:t>
            </a:r>
            <a:r>
              <a:rPr lang="hu-HU" sz="2400" dirty="0" err="1"/>
              <a:t>those</a:t>
            </a:r>
            <a:r>
              <a:rPr lang="hu-HU" sz="2400" dirty="0"/>
              <a:t> </a:t>
            </a:r>
            <a:r>
              <a:rPr lang="hu-HU" sz="2400" dirty="0" err="1"/>
              <a:t>who</a:t>
            </a:r>
            <a:r>
              <a:rPr lang="hu-HU" sz="2400" dirty="0"/>
              <a:t> </a:t>
            </a:r>
            <a:r>
              <a:rPr lang="hu-HU" sz="2800" b="1" dirty="0" err="1"/>
              <a:t>have</a:t>
            </a:r>
            <a:r>
              <a:rPr lang="hu-HU" sz="2800" b="1" dirty="0"/>
              <a:t> </a:t>
            </a:r>
            <a:r>
              <a:rPr lang="hu-HU" sz="2800" b="1" dirty="0" err="1"/>
              <a:t>student</a:t>
            </a:r>
            <a:r>
              <a:rPr lang="hu-HU" sz="2800" b="1" dirty="0"/>
              <a:t> </a:t>
            </a:r>
            <a:r>
              <a:rPr lang="hu-HU" sz="2800" b="1" dirty="0" err="1"/>
              <a:t>jobs</a:t>
            </a:r>
            <a:r>
              <a:rPr lang="en-GB" sz="2400" dirty="0"/>
              <a:t> </a:t>
            </a:r>
            <a:r>
              <a:rPr lang="hu-HU" sz="2400" dirty="0" err="1"/>
              <a:t>it</a:t>
            </a:r>
            <a:r>
              <a:rPr lang="hu-HU" sz="2400" dirty="0"/>
              <a:t> is </a:t>
            </a:r>
            <a:r>
              <a:rPr lang="hu-HU" sz="2800" b="1" dirty="0"/>
              <a:t>OBLIGATORY</a:t>
            </a:r>
            <a:r>
              <a:rPr lang="hu-HU" sz="2400" dirty="0"/>
              <a:t> </a:t>
            </a:r>
            <a:r>
              <a:rPr lang="hu-HU" sz="2400" dirty="0" err="1"/>
              <a:t>to</a:t>
            </a:r>
            <a:r>
              <a:rPr lang="hu-HU" sz="2400" dirty="0"/>
              <a:t> </a:t>
            </a:r>
            <a:r>
              <a:rPr lang="hu-HU" sz="2400" dirty="0" err="1"/>
              <a:t>have</a:t>
            </a:r>
            <a:r>
              <a:rPr lang="hu-HU" sz="2400" dirty="0"/>
              <a:t> a </a:t>
            </a:r>
            <a:r>
              <a:rPr lang="en-GB" sz="2400" dirty="0"/>
              <a:t>Hungarian tax number.</a:t>
            </a:r>
            <a:endParaRPr lang="hu-HU" sz="2400" dirty="0"/>
          </a:p>
          <a:p>
            <a:pPr marL="342900" indent="-342900" algn="just">
              <a:buFont typeface="Arial" panose="020B0604020202020204" pitchFamily="34" charset="0"/>
              <a:buChar char="•"/>
            </a:pPr>
            <a:r>
              <a:rPr lang="hu-HU" sz="2400" b="1" dirty="0" err="1"/>
              <a:t>It</a:t>
            </a:r>
            <a:r>
              <a:rPr lang="hu-HU" sz="2400" dirty="0"/>
              <a:t> </a:t>
            </a:r>
            <a:r>
              <a:rPr lang="hu-HU" sz="2400" b="1" dirty="0" err="1"/>
              <a:t>does</a:t>
            </a:r>
            <a:r>
              <a:rPr lang="hu-HU" sz="2400" b="1" dirty="0"/>
              <a:t> </a:t>
            </a:r>
            <a:r>
              <a:rPr lang="hu-HU" sz="2400" b="1" dirty="0" err="1"/>
              <a:t>not</a:t>
            </a:r>
            <a:r>
              <a:rPr lang="hu-HU" sz="2400" b="1" dirty="0"/>
              <a:t> </a:t>
            </a:r>
            <a:r>
              <a:rPr lang="hu-HU" sz="2400" b="1" dirty="0" err="1"/>
              <a:t>expire</a:t>
            </a:r>
            <a:r>
              <a:rPr lang="hu-HU" sz="2400" b="1" dirty="0"/>
              <a:t>.</a:t>
            </a:r>
          </a:p>
          <a:p>
            <a:pPr marL="0" indent="0" algn="just">
              <a:buNone/>
            </a:pPr>
            <a:r>
              <a:rPr lang="hu-HU" sz="2400" b="1" dirty="0" err="1">
                <a:solidFill>
                  <a:srgbClr val="FF0000"/>
                </a:solidFill>
              </a:rPr>
              <a:t>Info</a:t>
            </a:r>
            <a:r>
              <a:rPr lang="hu-HU" sz="2400" b="1" dirty="0">
                <a:solidFill>
                  <a:srgbClr val="FF0000"/>
                </a:solidFill>
              </a:rPr>
              <a:t>: I </a:t>
            </a:r>
            <a:r>
              <a:rPr lang="hu-HU" sz="2400" b="1" dirty="0" err="1">
                <a:solidFill>
                  <a:srgbClr val="FF0000"/>
                </a:solidFill>
              </a:rPr>
              <a:t>will</a:t>
            </a:r>
            <a:r>
              <a:rPr lang="hu-HU" sz="2400" b="1" dirty="0">
                <a:solidFill>
                  <a:srgbClr val="FF0000"/>
                </a:solidFill>
              </a:rPr>
              <a:t> </a:t>
            </a:r>
            <a:r>
              <a:rPr lang="hu-HU" sz="2400" b="1" dirty="0" err="1">
                <a:solidFill>
                  <a:srgbClr val="FF0000"/>
                </a:solidFill>
              </a:rPr>
              <a:t>guide</a:t>
            </a:r>
            <a:r>
              <a:rPr lang="hu-HU" sz="2400" b="1" dirty="0">
                <a:solidFill>
                  <a:srgbClr val="FF0000"/>
                </a:solidFill>
              </a:rPr>
              <a:t> </a:t>
            </a:r>
            <a:r>
              <a:rPr lang="hu-HU" sz="2400" b="1" dirty="0" err="1">
                <a:solidFill>
                  <a:srgbClr val="FF0000"/>
                </a:solidFill>
              </a:rPr>
              <a:t>you</a:t>
            </a:r>
            <a:r>
              <a:rPr lang="hu-HU" sz="2400" b="1" dirty="0">
                <a:solidFill>
                  <a:srgbClr val="FF0000"/>
                </a:solidFill>
              </a:rPr>
              <a:t> </a:t>
            </a:r>
            <a:r>
              <a:rPr lang="hu-HU" sz="2400" b="1" dirty="0" err="1">
                <a:solidFill>
                  <a:srgbClr val="FF0000"/>
                </a:solidFill>
              </a:rPr>
              <a:t>personally</a:t>
            </a:r>
            <a:r>
              <a:rPr lang="hu-HU" sz="2400" b="1" dirty="0">
                <a:solidFill>
                  <a:srgbClr val="FF0000"/>
                </a:solidFill>
              </a:rPr>
              <a:t> </a:t>
            </a:r>
            <a:r>
              <a:rPr lang="hu-HU" sz="2400" b="1" dirty="0" err="1">
                <a:solidFill>
                  <a:srgbClr val="FF0000"/>
                </a:solidFill>
              </a:rPr>
              <a:t>to</a:t>
            </a:r>
            <a:r>
              <a:rPr lang="hu-HU" sz="2400" b="1" dirty="0">
                <a:solidFill>
                  <a:srgbClr val="FF0000"/>
                </a:solidFill>
              </a:rPr>
              <a:t> </a:t>
            </a:r>
            <a:r>
              <a:rPr lang="hu-HU" sz="2400" b="1" dirty="0" err="1">
                <a:solidFill>
                  <a:srgbClr val="FF0000"/>
                </a:solidFill>
              </a:rPr>
              <a:t>get</a:t>
            </a:r>
            <a:r>
              <a:rPr lang="hu-HU" sz="2400" b="1" dirty="0">
                <a:solidFill>
                  <a:srgbClr val="FF0000"/>
                </a:solidFill>
              </a:rPr>
              <a:t> </a:t>
            </a:r>
            <a:r>
              <a:rPr lang="hu-HU" sz="2400" b="1" dirty="0" err="1">
                <a:solidFill>
                  <a:srgbClr val="FF0000"/>
                </a:solidFill>
              </a:rPr>
              <a:t>the</a:t>
            </a:r>
            <a:r>
              <a:rPr lang="hu-HU" sz="2400" b="1" dirty="0">
                <a:solidFill>
                  <a:srgbClr val="FF0000"/>
                </a:solidFill>
              </a:rPr>
              <a:t> </a:t>
            </a:r>
            <a:r>
              <a:rPr lang="hu-HU" sz="2400" b="1" dirty="0" err="1">
                <a:solidFill>
                  <a:srgbClr val="FF0000"/>
                </a:solidFill>
              </a:rPr>
              <a:t>number</a:t>
            </a:r>
            <a:r>
              <a:rPr lang="hu-HU" sz="2400" b="1" dirty="0">
                <a:solidFill>
                  <a:srgbClr val="FF0000"/>
                </a:solidFill>
              </a:rPr>
              <a:t> and </a:t>
            </a:r>
            <a:r>
              <a:rPr lang="hu-HU" sz="2400" b="1" dirty="0" err="1">
                <a:solidFill>
                  <a:srgbClr val="FF0000"/>
                </a:solidFill>
              </a:rPr>
              <a:t>then</a:t>
            </a:r>
            <a:r>
              <a:rPr lang="hu-HU" sz="2400" b="1" dirty="0">
                <a:solidFill>
                  <a:srgbClr val="FF0000"/>
                </a:solidFill>
              </a:rPr>
              <a:t> </a:t>
            </a:r>
            <a:r>
              <a:rPr lang="hu-HU" sz="2400" b="1" dirty="0" err="1">
                <a:solidFill>
                  <a:srgbClr val="FF0000"/>
                </a:solidFill>
              </a:rPr>
              <a:t>please</a:t>
            </a:r>
            <a:r>
              <a:rPr lang="hu-HU" sz="2400" b="1" dirty="0">
                <a:solidFill>
                  <a:srgbClr val="FF0000"/>
                </a:solidFill>
              </a:rPr>
              <a:t> </a:t>
            </a:r>
            <a:r>
              <a:rPr lang="hu-HU" sz="2400" b="1" dirty="0" err="1">
                <a:solidFill>
                  <a:srgbClr val="FF0000"/>
                </a:solidFill>
              </a:rPr>
              <a:t>bring</a:t>
            </a:r>
            <a:r>
              <a:rPr lang="hu-HU" sz="2400" b="1" dirty="0">
                <a:solidFill>
                  <a:srgbClr val="FF0000"/>
                </a:solidFill>
              </a:rPr>
              <a:t> </a:t>
            </a:r>
            <a:r>
              <a:rPr lang="hu-HU" sz="2400" b="1" dirty="0" err="1">
                <a:solidFill>
                  <a:srgbClr val="FF0000"/>
                </a:solidFill>
              </a:rPr>
              <a:t>the</a:t>
            </a:r>
            <a:r>
              <a:rPr lang="hu-HU" sz="2400" b="1" dirty="0">
                <a:solidFill>
                  <a:srgbClr val="FF0000"/>
                </a:solidFill>
              </a:rPr>
              <a:t> </a:t>
            </a:r>
            <a:r>
              <a:rPr lang="hu-HU" sz="2400" b="1" dirty="0" err="1">
                <a:solidFill>
                  <a:srgbClr val="FF0000"/>
                </a:solidFill>
              </a:rPr>
              <a:t>certificate</a:t>
            </a:r>
            <a:r>
              <a:rPr lang="hu-HU" sz="2400" b="1" dirty="0">
                <a:solidFill>
                  <a:srgbClr val="FF0000"/>
                </a:solidFill>
              </a:rPr>
              <a:t> </a:t>
            </a:r>
            <a:r>
              <a:rPr lang="hu-HU" sz="2400" b="1" i="1" u="sng" dirty="0">
                <a:solidFill>
                  <a:srgbClr val="FF0000"/>
                </a:solidFill>
              </a:rPr>
              <a:t>– </a:t>
            </a:r>
            <a:r>
              <a:rPr lang="hu-HU" sz="2400" b="1" i="1" u="sng" dirty="0" err="1">
                <a:solidFill>
                  <a:srgbClr val="FF0000"/>
                </a:solidFill>
              </a:rPr>
              <a:t>with</a:t>
            </a:r>
            <a:r>
              <a:rPr lang="hu-HU" sz="2400" b="1" i="1" u="sng" dirty="0">
                <a:solidFill>
                  <a:srgbClr val="FF0000"/>
                </a:solidFill>
              </a:rPr>
              <a:t> </a:t>
            </a:r>
            <a:r>
              <a:rPr lang="hu-HU" sz="2400" b="1" i="1" u="sng" dirty="0" err="1">
                <a:solidFill>
                  <a:srgbClr val="FF0000"/>
                </a:solidFill>
              </a:rPr>
              <a:t>the</a:t>
            </a:r>
            <a:r>
              <a:rPr lang="hu-HU" sz="2400" b="1" i="1" u="sng" dirty="0">
                <a:solidFill>
                  <a:srgbClr val="FF0000"/>
                </a:solidFill>
              </a:rPr>
              <a:t> </a:t>
            </a:r>
            <a:r>
              <a:rPr lang="hu-HU" sz="2400" b="1" i="1" u="sng" dirty="0" err="1">
                <a:solidFill>
                  <a:srgbClr val="FF0000"/>
                </a:solidFill>
              </a:rPr>
              <a:t>tax</a:t>
            </a:r>
            <a:r>
              <a:rPr lang="hu-HU" sz="2400" b="1" i="1" u="sng" dirty="0">
                <a:solidFill>
                  <a:srgbClr val="FF0000"/>
                </a:solidFill>
              </a:rPr>
              <a:t> </a:t>
            </a:r>
            <a:r>
              <a:rPr lang="hu-HU" sz="2400" b="1" i="1" u="sng" dirty="0" err="1">
                <a:solidFill>
                  <a:srgbClr val="FF0000"/>
                </a:solidFill>
              </a:rPr>
              <a:t>number</a:t>
            </a:r>
            <a:r>
              <a:rPr lang="hu-HU" sz="2400" b="1" i="1" u="sng" dirty="0">
                <a:solidFill>
                  <a:srgbClr val="FF0000"/>
                </a:solidFill>
              </a:rPr>
              <a:t> - </a:t>
            </a:r>
            <a:r>
              <a:rPr lang="hu-HU" sz="2400" b="1" dirty="0" err="1">
                <a:solidFill>
                  <a:srgbClr val="FF0000"/>
                </a:solidFill>
              </a:rPr>
              <a:t>to</a:t>
            </a:r>
            <a:r>
              <a:rPr lang="hu-HU" sz="2400" b="1" dirty="0">
                <a:solidFill>
                  <a:srgbClr val="FF0000"/>
                </a:solidFill>
              </a:rPr>
              <a:t> Barbara </a:t>
            </a:r>
            <a:r>
              <a:rPr lang="hu-HU" sz="2400" b="1" dirty="0" err="1">
                <a:solidFill>
                  <a:srgbClr val="FF0000"/>
                </a:solidFill>
              </a:rPr>
              <a:t>Tátratiné</a:t>
            </a:r>
            <a:r>
              <a:rPr lang="hu-HU" sz="2400" b="1" dirty="0">
                <a:solidFill>
                  <a:srgbClr val="FF0000"/>
                </a:solidFill>
              </a:rPr>
              <a:t> Biró</a:t>
            </a:r>
          </a:p>
          <a:p>
            <a:pPr marL="0" indent="0">
              <a:buNone/>
            </a:pPr>
            <a:r>
              <a:rPr lang="hu-HU" sz="2400" b="1" dirty="0" err="1"/>
              <a:t>Checklist</a:t>
            </a:r>
            <a:r>
              <a:rPr lang="hu-HU" sz="2400" b="1" dirty="0"/>
              <a:t>:</a:t>
            </a:r>
          </a:p>
          <a:p>
            <a:pPr marL="342900" lvl="0" indent="-342900">
              <a:buFont typeface="Arial" panose="020B0604020202020204" pitchFamily="34" charset="0"/>
              <a:buChar char="•"/>
            </a:pPr>
            <a:r>
              <a:rPr lang="en-GB" sz="2400" dirty="0"/>
              <a:t>Application form (available at tax authority or in I</a:t>
            </a:r>
            <a:r>
              <a:rPr lang="hu-HU" sz="2400" dirty="0"/>
              <a:t>R</a:t>
            </a:r>
            <a:r>
              <a:rPr lang="en-GB" sz="2400" dirty="0"/>
              <a:t> Office, </a:t>
            </a:r>
            <a:r>
              <a:rPr lang="hu-HU" sz="2400" dirty="0"/>
              <a:t>Gyöngyös</a:t>
            </a:r>
            <a:r>
              <a:rPr lang="en-GB" sz="2400" dirty="0"/>
              <a:t>)</a:t>
            </a:r>
            <a:endParaRPr lang="hu-HU" sz="2400" dirty="0"/>
          </a:p>
          <a:p>
            <a:pPr marL="342900" lvl="0" indent="-342900">
              <a:buFont typeface="Arial" panose="020B0604020202020204" pitchFamily="34" charset="0"/>
              <a:buChar char="•"/>
            </a:pPr>
            <a:r>
              <a:rPr lang="hu-HU" sz="2400" dirty="0" err="1"/>
              <a:t>Address</a:t>
            </a:r>
            <a:r>
              <a:rPr lang="hu-HU" sz="2400" dirty="0"/>
              <a:t> </a:t>
            </a:r>
            <a:r>
              <a:rPr lang="hu-HU" sz="2400" dirty="0" err="1"/>
              <a:t>card</a:t>
            </a:r>
            <a:endParaRPr lang="hu-HU" sz="2400" dirty="0"/>
          </a:p>
          <a:p>
            <a:pPr marL="342900" lvl="0" indent="-342900">
              <a:buFont typeface="Arial" panose="020B0604020202020204" pitchFamily="34" charset="0"/>
              <a:buChar char="•"/>
            </a:pPr>
            <a:r>
              <a:rPr lang="en-GB" sz="2400" dirty="0"/>
              <a:t>Student Status certificate (in Hungarian)</a:t>
            </a:r>
            <a:endParaRPr lang="hu-HU" sz="2400" dirty="0"/>
          </a:p>
          <a:p>
            <a:pPr marL="342900" lvl="0" indent="-342900">
              <a:buFont typeface="Arial" panose="020B0604020202020204" pitchFamily="34" charset="0"/>
              <a:buChar char="•"/>
            </a:pPr>
            <a:r>
              <a:rPr lang="en-GB" sz="2400" dirty="0"/>
              <a:t>Copy of passport</a:t>
            </a:r>
            <a:endParaRPr lang="hu-HU" sz="2400" dirty="0"/>
          </a:p>
          <a:p>
            <a:pPr marL="0" lvl="0" indent="0">
              <a:buNone/>
            </a:pPr>
            <a:r>
              <a:rPr lang="hu-HU" sz="2400" b="1" dirty="0"/>
              <a:t>TAX </a:t>
            </a:r>
            <a:r>
              <a:rPr lang="hu-HU" sz="2400" b="1" dirty="0" err="1"/>
              <a:t>number</a:t>
            </a:r>
            <a:r>
              <a:rPr lang="hu-HU" sz="2400" b="1" dirty="0"/>
              <a:t> h</a:t>
            </a:r>
            <a:r>
              <a:rPr lang="en-GB" sz="2400" b="1" dirty="0"/>
              <a:t>as to be registered in your NEPTUN account</a:t>
            </a:r>
            <a:r>
              <a:rPr lang="hu-HU" sz="2400" dirty="0"/>
              <a:t>.</a:t>
            </a:r>
          </a:p>
          <a:p>
            <a:pPr marL="0" lvl="0" indent="0">
              <a:buNone/>
            </a:pPr>
            <a:r>
              <a:rPr lang="en-US" sz="2000" dirty="0"/>
              <a:t>Finances / Settings / Add bank account number / Save</a:t>
            </a:r>
            <a:endParaRPr lang="hu-HU" sz="2000" dirty="0"/>
          </a:p>
        </p:txBody>
      </p:sp>
      <p:sp>
        <p:nvSpPr>
          <p:cNvPr id="11" name="Téglalap 10">
            <a:extLst>
              <a:ext uri="{FF2B5EF4-FFF2-40B4-BE49-F238E27FC236}">
                <a16:creationId xmlns:a16="http://schemas.microsoft.com/office/drawing/2014/main" id="{463E8D71-0BBF-2BB1-9424-D667B04453DB}"/>
              </a:ext>
            </a:extLst>
          </p:cNvPr>
          <p:cNvSpPr/>
          <p:nvPr/>
        </p:nvSpPr>
        <p:spPr>
          <a:xfrm>
            <a:off x="647700" y="460370"/>
            <a:ext cx="11049000" cy="1187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b="1" dirty="0">
                <a:solidFill>
                  <a:schemeClr val="tx1"/>
                </a:solidFill>
              </a:rPr>
              <a:t>TAX NUMBER</a:t>
            </a:r>
          </a:p>
        </p:txBody>
      </p:sp>
      <p:sp>
        <p:nvSpPr>
          <p:cNvPr id="2" name="Dia számának helye 1">
            <a:extLst>
              <a:ext uri="{FF2B5EF4-FFF2-40B4-BE49-F238E27FC236}">
                <a16:creationId xmlns:a16="http://schemas.microsoft.com/office/drawing/2014/main" id="{BDA358B9-837E-AC81-7674-D2CE8846EC10}"/>
              </a:ext>
            </a:extLst>
          </p:cNvPr>
          <p:cNvSpPr>
            <a:spLocks noGrp="1"/>
          </p:cNvSpPr>
          <p:nvPr>
            <p:ph type="sldNum" sz="quarter" idx="12"/>
          </p:nvPr>
        </p:nvSpPr>
        <p:spPr/>
        <p:txBody>
          <a:bodyPr/>
          <a:lstStyle/>
          <a:p>
            <a:fld id="{D57F1E4F-1CFF-5643-939E-217C01CDF565}" type="slidenum">
              <a:rPr lang="en-US" b="1" smtClean="0">
                <a:effectLst>
                  <a:outerShdw blurRad="38100" dist="38100" dir="2700000" algn="tl">
                    <a:srgbClr val="000000">
                      <a:alpha val="43137"/>
                    </a:srgbClr>
                  </a:outerShdw>
                </a:effectLst>
              </a:rPr>
              <a:pPr/>
              <a:t>34</a:t>
            </a:fld>
            <a:endParaRPr lang="en-US" b="1" dirty="0">
              <a:effectLst>
                <a:outerShdw blurRad="38100" dist="38100" dir="2700000" algn="tl">
                  <a:srgbClr val="000000">
                    <a:alpha val="43137"/>
                  </a:srgbClr>
                </a:outerShdw>
              </a:effectLst>
            </a:endParaRPr>
          </a:p>
        </p:txBody>
      </p:sp>
      <p:pic>
        <p:nvPicPr>
          <p:cNvPr id="3" name="Kép 2">
            <a:extLst>
              <a:ext uri="{FF2B5EF4-FFF2-40B4-BE49-F238E27FC236}">
                <a16:creationId xmlns:a16="http://schemas.microsoft.com/office/drawing/2014/main" id="{07FCB9E1-0CA3-46E8-BCDA-FE8E6C1474F7}"/>
              </a:ext>
            </a:extLst>
          </p:cNvPr>
          <p:cNvPicPr>
            <a:picLocks noChangeAspect="1"/>
          </p:cNvPicPr>
          <p:nvPr/>
        </p:nvPicPr>
        <p:blipFill>
          <a:blip r:embed="rId2"/>
          <a:stretch>
            <a:fillRect/>
          </a:stretch>
        </p:blipFill>
        <p:spPr>
          <a:xfrm>
            <a:off x="9991153" y="5602078"/>
            <a:ext cx="2200847" cy="1243692"/>
          </a:xfrm>
          <a:prstGeom prst="rect">
            <a:avLst/>
          </a:prstGeom>
        </p:spPr>
      </p:pic>
    </p:spTree>
    <p:extLst>
      <p:ext uri="{BB962C8B-B14F-4D97-AF65-F5344CB8AC3E}">
        <p14:creationId xmlns:p14="http://schemas.microsoft.com/office/powerpoint/2010/main" val="2080732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3">
            <a:extLst>
              <a:ext uri="{FF2B5EF4-FFF2-40B4-BE49-F238E27FC236}">
                <a16:creationId xmlns:a16="http://schemas.microsoft.com/office/drawing/2014/main" id="{ACCCACC9-6327-2B65-804F-C894A6F33556}"/>
              </a:ext>
            </a:extLst>
          </p:cNvPr>
          <p:cNvSpPr txBox="1">
            <a:spLocks/>
          </p:cNvSpPr>
          <p:nvPr/>
        </p:nvSpPr>
        <p:spPr>
          <a:xfrm>
            <a:off x="962024" y="409575"/>
            <a:ext cx="3571876" cy="1543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9pPr>
          </a:lstStyle>
          <a:p>
            <a:pPr marL="0" indent="0" algn="ctr">
              <a:buFont typeface="Wingdings 2" charset="2"/>
              <a:buNone/>
            </a:pPr>
            <a:r>
              <a:rPr lang="en-US" sz="2800" b="0" i="0" dirty="0">
                <a:solidFill>
                  <a:schemeClr val="tx1"/>
                </a:solidFill>
                <a:effectLst/>
                <a:latin typeface="Poppins Regular"/>
              </a:rPr>
              <a:t>MATE's general practitioner</a:t>
            </a:r>
            <a:br>
              <a:rPr lang="hu-HU" sz="2800" b="0" i="0" dirty="0">
                <a:solidFill>
                  <a:schemeClr val="tx1"/>
                </a:solidFill>
                <a:effectLst/>
                <a:latin typeface="Poppins Regular"/>
              </a:rPr>
            </a:br>
            <a:r>
              <a:rPr lang="en-US" sz="2800" b="1" i="0" dirty="0">
                <a:solidFill>
                  <a:schemeClr val="tx1"/>
                </a:solidFill>
                <a:effectLst/>
                <a:latin typeface="Poppins Bold"/>
              </a:rPr>
              <a:t>Dr. </a:t>
            </a:r>
            <a:r>
              <a:rPr lang="hu-HU" sz="2800" b="1" dirty="0">
                <a:solidFill>
                  <a:schemeClr val="tx1"/>
                </a:solidFill>
                <a:latin typeface="Poppins Bold"/>
              </a:rPr>
              <a:t>László </a:t>
            </a:r>
            <a:r>
              <a:rPr lang="hu-HU" sz="2800" b="1" dirty="0" err="1">
                <a:solidFill>
                  <a:schemeClr val="tx1"/>
                </a:solidFill>
                <a:latin typeface="Poppins Bold"/>
              </a:rPr>
              <a:t>Rechtorisz</a:t>
            </a:r>
            <a:endParaRPr lang="hu-HU" sz="28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3" name="Tartalom helye 3">
            <a:extLst>
              <a:ext uri="{FF2B5EF4-FFF2-40B4-BE49-F238E27FC236}">
                <a16:creationId xmlns:a16="http://schemas.microsoft.com/office/drawing/2014/main" id="{5BDF75A0-DC1E-6148-5406-A51E67C13CB8}"/>
              </a:ext>
            </a:extLst>
          </p:cNvPr>
          <p:cNvSpPr txBox="1">
            <a:spLocks/>
          </p:cNvSpPr>
          <p:nvPr/>
        </p:nvSpPr>
        <p:spPr>
          <a:xfrm>
            <a:off x="533400" y="2095501"/>
            <a:ext cx="4429125" cy="4514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9pPr>
          </a:lstStyle>
          <a:p>
            <a:pPr marL="0" indent="0" algn="ctr">
              <a:buNone/>
            </a:pPr>
            <a:r>
              <a:rPr lang="hu-HU" sz="2800" dirty="0"/>
              <a:t>Gyöngyös, Városkert u. 12</a:t>
            </a:r>
          </a:p>
          <a:p>
            <a:pPr marL="0" indent="0" algn="ctr">
              <a:buNone/>
            </a:pPr>
            <a:b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br>
            <a:b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b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Monday</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8</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.00</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1</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2</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.00</a:t>
            </a:r>
            <a:b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b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Tuesday</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13</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.00</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1</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5</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.00</a:t>
            </a:r>
            <a:b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b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Wednesday</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8</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.00</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1</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2</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.00</a:t>
            </a:r>
            <a:b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b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Thursday</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13</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.00</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1</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5</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.00</a:t>
            </a:r>
            <a:b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b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Friday</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8</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.00</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1</a:t>
            </a:r>
            <a:r>
              <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2</a:t>
            </a:r>
            <a:r>
              <a:rPr lang="en-US"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.00</a:t>
            </a:r>
            <a:endParaRPr lang="hu-HU" sz="12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pic>
        <p:nvPicPr>
          <p:cNvPr id="6" name="Kép 5">
            <a:extLst>
              <a:ext uri="{FF2B5EF4-FFF2-40B4-BE49-F238E27FC236}">
                <a16:creationId xmlns:a16="http://schemas.microsoft.com/office/drawing/2014/main" id="{61A7DA34-DDFA-C991-AEF9-B17C198B88DB}"/>
              </a:ext>
            </a:extLst>
          </p:cNvPr>
          <p:cNvPicPr>
            <a:picLocks noChangeAspect="1"/>
          </p:cNvPicPr>
          <p:nvPr/>
        </p:nvPicPr>
        <p:blipFill>
          <a:blip r:embed="rId2"/>
          <a:stretch>
            <a:fillRect/>
          </a:stretch>
        </p:blipFill>
        <p:spPr>
          <a:xfrm>
            <a:off x="5219700" y="409575"/>
            <a:ext cx="6781800" cy="60388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Dia számának helye 3">
            <a:extLst>
              <a:ext uri="{FF2B5EF4-FFF2-40B4-BE49-F238E27FC236}">
                <a16:creationId xmlns:a16="http://schemas.microsoft.com/office/drawing/2014/main" id="{E3006056-A8D5-289A-449F-9F1ACE7C887C}"/>
              </a:ext>
            </a:extLst>
          </p:cNvPr>
          <p:cNvSpPr>
            <a:spLocks noGrp="1"/>
          </p:cNvSpPr>
          <p:nvPr>
            <p:ph type="sldNum" sz="quarter" idx="12"/>
          </p:nvPr>
        </p:nvSpPr>
        <p:spPr/>
        <p:txBody>
          <a:bodyPr/>
          <a:lstStyle/>
          <a:p>
            <a:fld id="{D57F1E4F-1CFF-5643-939E-217C01CDF565}" type="slidenum">
              <a:rPr lang="en-US" b="1" smtClean="0">
                <a:effectLst>
                  <a:outerShdw blurRad="38100" dist="38100" dir="2700000" algn="tl">
                    <a:srgbClr val="000000">
                      <a:alpha val="43137"/>
                    </a:srgbClr>
                  </a:outerShdw>
                </a:effectLst>
              </a:rPr>
              <a:pPr/>
              <a:t>35</a:t>
            </a:fld>
            <a:endParaRPr lang="en-US" b="1" dirty="0">
              <a:effectLst>
                <a:outerShdw blurRad="38100" dist="38100" dir="2700000" algn="tl">
                  <a:srgbClr val="000000">
                    <a:alpha val="43137"/>
                  </a:srgbClr>
                </a:outerShdw>
              </a:effectLst>
            </a:endParaRPr>
          </a:p>
        </p:txBody>
      </p:sp>
      <p:pic>
        <p:nvPicPr>
          <p:cNvPr id="5" name="Kép 4">
            <a:extLst>
              <a:ext uri="{FF2B5EF4-FFF2-40B4-BE49-F238E27FC236}">
                <a16:creationId xmlns:a16="http://schemas.microsoft.com/office/drawing/2014/main" id="{572624E1-EB3C-4D9E-95FD-A0AAE6ADFECB}"/>
              </a:ext>
            </a:extLst>
          </p:cNvPr>
          <p:cNvPicPr>
            <a:picLocks noChangeAspect="1"/>
          </p:cNvPicPr>
          <p:nvPr/>
        </p:nvPicPr>
        <p:blipFill>
          <a:blip r:embed="rId3"/>
          <a:stretch>
            <a:fillRect/>
          </a:stretch>
        </p:blipFill>
        <p:spPr>
          <a:xfrm>
            <a:off x="9991153" y="5614308"/>
            <a:ext cx="2200847" cy="1243692"/>
          </a:xfrm>
          <a:prstGeom prst="rect">
            <a:avLst/>
          </a:prstGeom>
        </p:spPr>
      </p:pic>
    </p:spTree>
    <p:extLst>
      <p:ext uri="{BB962C8B-B14F-4D97-AF65-F5344CB8AC3E}">
        <p14:creationId xmlns:p14="http://schemas.microsoft.com/office/powerpoint/2010/main" val="3877568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3">
            <a:extLst>
              <a:ext uri="{FF2B5EF4-FFF2-40B4-BE49-F238E27FC236}">
                <a16:creationId xmlns:a16="http://schemas.microsoft.com/office/drawing/2014/main" id="{2A96F6DA-AA72-9C6D-76E9-9BDED0FA4C42}"/>
              </a:ext>
            </a:extLst>
          </p:cNvPr>
          <p:cNvSpPr txBox="1">
            <a:spLocks/>
          </p:cNvSpPr>
          <p:nvPr/>
        </p:nvSpPr>
        <p:spPr>
          <a:xfrm>
            <a:off x="714374" y="546101"/>
            <a:ext cx="6067425" cy="1206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9pPr>
          </a:lstStyle>
          <a:p>
            <a:pPr marL="0" indent="0" algn="ctr">
              <a:buFont typeface="Wingdings 2" charset="2"/>
              <a:buNone/>
            </a:pPr>
            <a:r>
              <a:rPr lang="hu-HU" sz="4800" b="1" i="0" dirty="0">
                <a:solidFill>
                  <a:schemeClr val="tx1"/>
                </a:solidFill>
                <a:effectLst>
                  <a:outerShdw blurRad="38100" dist="38100" dir="2700000" algn="tl">
                    <a:srgbClr val="000000">
                      <a:alpha val="43137"/>
                    </a:srgbClr>
                  </a:outerShdw>
                </a:effectLst>
                <a:latin typeface="MS Reference Sans Serif" panose="020B0604030504040204" pitchFamily="34" charset="0"/>
              </a:rPr>
              <a:t>DENTIST</a:t>
            </a:r>
            <a:endParaRPr lang="hu-HU" sz="4800" b="1" dirty="0">
              <a:ln w="0"/>
              <a:solidFill>
                <a:schemeClr val="tx1"/>
              </a:solidFill>
              <a:effectLst>
                <a:outerShdw blurRad="38100" dist="38100" dir="2700000" algn="tl">
                  <a:srgbClr val="000000">
                    <a:alpha val="43137"/>
                  </a:srgbClr>
                </a:outerShdw>
              </a:effectLst>
              <a:latin typeface="MS Reference Sans Serif" panose="020B0604030504040204" pitchFamily="34" charset="0"/>
            </a:endParaRPr>
          </a:p>
        </p:txBody>
      </p:sp>
      <p:sp>
        <p:nvSpPr>
          <p:cNvPr id="14" name="Tartalom helye 3">
            <a:extLst>
              <a:ext uri="{FF2B5EF4-FFF2-40B4-BE49-F238E27FC236}">
                <a16:creationId xmlns:a16="http://schemas.microsoft.com/office/drawing/2014/main" id="{C26496F9-4A31-10AC-675A-990210A2FD3B}"/>
              </a:ext>
            </a:extLst>
          </p:cNvPr>
          <p:cNvSpPr txBox="1">
            <a:spLocks/>
          </p:cNvSpPr>
          <p:nvPr/>
        </p:nvSpPr>
        <p:spPr>
          <a:xfrm>
            <a:off x="714375" y="1752600"/>
            <a:ext cx="6067424" cy="628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9pPr>
          </a:lstStyle>
          <a:p>
            <a:pPr marL="0" indent="0" algn="ctr">
              <a:buFont typeface="Wingdings 2" charset="2"/>
              <a:buNone/>
            </a:pPr>
            <a:r>
              <a:rPr lang="hu-HU" sz="2400" b="1" i="0" dirty="0">
                <a:solidFill>
                  <a:schemeClr val="tx1"/>
                </a:solidFill>
                <a:effectLst/>
                <a:latin typeface="Poppins Bold" panose="00000800000000000000" pitchFamily="2" charset="-18"/>
              </a:rPr>
              <a:t>Zsuzsanna Varga MD</a:t>
            </a:r>
            <a:endPar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16" name="Tartalom helye 3">
            <a:extLst>
              <a:ext uri="{FF2B5EF4-FFF2-40B4-BE49-F238E27FC236}">
                <a16:creationId xmlns:a16="http://schemas.microsoft.com/office/drawing/2014/main" id="{01A86BDB-D9A4-5AC8-691F-971F80175103}"/>
              </a:ext>
            </a:extLst>
          </p:cNvPr>
          <p:cNvSpPr txBox="1">
            <a:spLocks/>
          </p:cNvSpPr>
          <p:nvPr/>
        </p:nvSpPr>
        <p:spPr>
          <a:xfrm>
            <a:off x="714374" y="2302186"/>
            <a:ext cx="6067424" cy="1022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9pPr>
          </a:lstStyle>
          <a:p>
            <a:pPr marL="0" indent="0" algn="ctr">
              <a:buNone/>
            </a:pPr>
            <a:r>
              <a:rPr lang="hu-HU" sz="1600" dirty="0"/>
              <a:t>3200 Gyöngyös, Batthyány Lajos tér 21-23.</a:t>
            </a:r>
          </a:p>
          <a:p>
            <a:pPr marL="0" indent="0" algn="ctr">
              <a:buNone/>
            </a:pPr>
            <a:r>
              <a:rPr lang="hu-HU" sz="1600" dirty="0" err="1">
                <a:ln w="0"/>
                <a:solidFill>
                  <a:srgbClr val="353535"/>
                </a:solidFill>
                <a:latin typeface="Poppins Regular" panose="00000500000000000000" pitchFamily="2" charset="-18"/>
              </a:rPr>
              <a:t>If</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you</a:t>
            </a:r>
            <a:r>
              <a:rPr lang="hu-HU" sz="1600" dirty="0">
                <a:ln w="0"/>
                <a:solidFill>
                  <a:srgbClr val="353535"/>
                </a:solidFill>
                <a:latin typeface="Poppins Regular" panose="00000500000000000000" pitchFamily="2" charset="-18"/>
              </a:rPr>
              <a:t> </a:t>
            </a:r>
            <a:r>
              <a:rPr lang="hu-HU" sz="1600" b="1" dirty="0" err="1">
                <a:ln w="0"/>
                <a:solidFill>
                  <a:srgbClr val="353535"/>
                </a:solidFill>
                <a:latin typeface="Poppins Regular" panose="00000500000000000000" pitchFamily="2" charset="-18"/>
              </a:rPr>
              <a:t>have</a:t>
            </a:r>
            <a:r>
              <a:rPr lang="hu-HU" sz="1600" dirty="0">
                <a:ln w="0"/>
                <a:solidFill>
                  <a:srgbClr val="353535"/>
                </a:solidFill>
                <a:latin typeface="Poppins Regular" panose="00000500000000000000" pitchFamily="2" charset="-18"/>
              </a:rPr>
              <a:t> a TAJ </a:t>
            </a:r>
            <a:r>
              <a:rPr lang="hu-HU" sz="1600" dirty="0" err="1">
                <a:ln w="0"/>
                <a:solidFill>
                  <a:srgbClr val="353535"/>
                </a:solidFill>
                <a:latin typeface="Poppins Regular" panose="00000500000000000000" pitchFamily="2" charset="-18"/>
              </a:rPr>
              <a:t>card</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the</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dental</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care</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or</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surgery</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are</a:t>
            </a:r>
            <a:r>
              <a:rPr lang="hu-HU" sz="1600" dirty="0">
                <a:ln w="0"/>
                <a:solidFill>
                  <a:srgbClr val="353535"/>
                </a:solidFill>
                <a:latin typeface="Poppins Regular" panose="00000500000000000000" pitchFamily="2" charset="-18"/>
              </a:rPr>
              <a:t> FREE</a:t>
            </a:r>
          </a:p>
          <a:p>
            <a:pPr marL="0" indent="0" algn="ctr">
              <a:buNone/>
            </a:pPr>
            <a:endParaRPr lang="hu-HU" sz="1600" dirty="0">
              <a:ln w="0"/>
              <a:solidFill>
                <a:srgbClr val="353535"/>
              </a:solidFill>
              <a:latin typeface="Poppins Regular" panose="00000500000000000000" pitchFamily="2" charset="-18"/>
            </a:endParaRPr>
          </a:p>
          <a:p>
            <a:pPr marL="0" indent="0" algn="ctr">
              <a:buNone/>
            </a:pPr>
            <a:r>
              <a:rPr lang="hu-HU" sz="1600" b="1" u="sng" dirty="0">
                <a:ln w="0"/>
                <a:solidFill>
                  <a:srgbClr val="FF0000"/>
                </a:solidFill>
                <a:latin typeface="Poppins Regular" panose="00000500000000000000" pitchFamily="2" charset="-18"/>
              </a:rPr>
              <a:t>WE WILL HELP YOU TO MAKE AN APPOINTMENT</a:t>
            </a:r>
          </a:p>
          <a:p>
            <a:pPr marL="0" indent="0" algn="ctr">
              <a:buFont typeface="Wingdings 2" charset="2"/>
              <a:buNone/>
            </a:pPr>
            <a:br>
              <a:rPr lang="hu-HU" sz="16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br>
            <a:endParaRPr lang="hu-HU" sz="12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3" name="Dia számának helye 2">
            <a:extLst>
              <a:ext uri="{FF2B5EF4-FFF2-40B4-BE49-F238E27FC236}">
                <a16:creationId xmlns:a16="http://schemas.microsoft.com/office/drawing/2014/main" id="{C65C7540-1020-0C09-8A21-98B782B34BCF}"/>
              </a:ext>
            </a:extLst>
          </p:cNvPr>
          <p:cNvSpPr>
            <a:spLocks noGrp="1"/>
          </p:cNvSpPr>
          <p:nvPr>
            <p:ph type="sldNum" sz="quarter" idx="12"/>
          </p:nvPr>
        </p:nvSpPr>
        <p:spPr>
          <a:xfrm>
            <a:off x="5719644" y="6367401"/>
            <a:ext cx="1062155" cy="490599"/>
          </a:xfrm>
        </p:spPr>
        <p:txBody>
          <a:bodyPr/>
          <a:lstStyle/>
          <a:p>
            <a:fld id="{D57F1E4F-1CFF-5643-939E-217C01CDF565}" type="slidenum">
              <a:rPr lang="en-US" smtClean="0">
                <a:solidFill>
                  <a:schemeClr val="tx1"/>
                </a:solidFill>
              </a:rPr>
              <a:pPr/>
              <a:t>36</a:t>
            </a:fld>
            <a:endParaRPr lang="en-US" dirty="0">
              <a:solidFill>
                <a:schemeClr val="tx1"/>
              </a:solidFill>
            </a:endParaRPr>
          </a:p>
        </p:txBody>
      </p:sp>
      <p:pic>
        <p:nvPicPr>
          <p:cNvPr id="4" name="Kép 3"/>
          <p:cNvPicPr>
            <a:picLocks noChangeAspect="1"/>
          </p:cNvPicPr>
          <p:nvPr/>
        </p:nvPicPr>
        <p:blipFill>
          <a:blip r:embed="rId2"/>
          <a:stretch>
            <a:fillRect/>
          </a:stretch>
        </p:blipFill>
        <p:spPr>
          <a:xfrm>
            <a:off x="5913911" y="215847"/>
            <a:ext cx="6139543" cy="3702153"/>
          </a:xfrm>
          <a:prstGeom prst="rect">
            <a:avLst/>
          </a:prstGeom>
          <a:effectLst>
            <a:softEdge rad="127000"/>
          </a:effectLst>
        </p:spPr>
      </p:pic>
      <p:sp>
        <p:nvSpPr>
          <p:cNvPr id="8" name="Tartalom helye 3">
            <a:extLst>
              <a:ext uri="{FF2B5EF4-FFF2-40B4-BE49-F238E27FC236}">
                <a16:creationId xmlns:a16="http://schemas.microsoft.com/office/drawing/2014/main" id="{01A86BDB-D9A4-5AC8-691F-971F80175103}"/>
              </a:ext>
            </a:extLst>
          </p:cNvPr>
          <p:cNvSpPr txBox="1">
            <a:spLocks/>
          </p:cNvSpPr>
          <p:nvPr/>
        </p:nvSpPr>
        <p:spPr>
          <a:xfrm>
            <a:off x="714374" y="5078733"/>
            <a:ext cx="6067424" cy="1022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9pPr>
          </a:lstStyle>
          <a:p>
            <a:pPr marL="0" indent="0" algn="ctr">
              <a:buNone/>
            </a:pPr>
            <a:r>
              <a:rPr lang="hu-HU" sz="1600" dirty="0"/>
              <a:t>3200 Gyöngyös, Belváros tér 4.</a:t>
            </a:r>
          </a:p>
          <a:p>
            <a:pPr marL="0" indent="0" algn="ctr">
              <a:buNone/>
            </a:pPr>
            <a:r>
              <a:rPr lang="hu-HU" sz="1600" dirty="0" err="1">
                <a:ln w="0"/>
                <a:solidFill>
                  <a:srgbClr val="353535"/>
                </a:solidFill>
                <a:latin typeface="Poppins Regular" panose="00000500000000000000" pitchFamily="2" charset="-18"/>
              </a:rPr>
              <a:t>If</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you</a:t>
            </a:r>
            <a:r>
              <a:rPr lang="hu-HU" sz="1600" dirty="0">
                <a:ln w="0"/>
                <a:solidFill>
                  <a:srgbClr val="353535"/>
                </a:solidFill>
                <a:latin typeface="Poppins Regular" panose="00000500000000000000" pitchFamily="2" charset="-18"/>
              </a:rPr>
              <a:t> </a:t>
            </a:r>
            <a:r>
              <a:rPr lang="hu-HU" sz="1600" b="1" dirty="0">
                <a:ln w="0"/>
                <a:solidFill>
                  <a:srgbClr val="353535"/>
                </a:solidFill>
                <a:latin typeface="Poppins Regular" panose="00000500000000000000" pitchFamily="2" charset="-18"/>
              </a:rPr>
              <a:t>DO NOT </a:t>
            </a:r>
            <a:r>
              <a:rPr lang="hu-HU" sz="1600" b="1" dirty="0" err="1">
                <a:ln w="0"/>
                <a:solidFill>
                  <a:srgbClr val="353535"/>
                </a:solidFill>
                <a:latin typeface="Poppins Regular" panose="00000500000000000000" pitchFamily="2" charset="-18"/>
              </a:rPr>
              <a:t>have</a:t>
            </a:r>
            <a:r>
              <a:rPr lang="hu-HU" sz="1600" b="1" dirty="0">
                <a:ln w="0"/>
                <a:solidFill>
                  <a:srgbClr val="353535"/>
                </a:solidFill>
                <a:latin typeface="Poppins Regular" panose="00000500000000000000" pitchFamily="2" charset="-18"/>
              </a:rPr>
              <a:t> </a:t>
            </a:r>
            <a:r>
              <a:rPr lang="hu-HU" sz="1600" dirty="0">
                <a:ln w="0"/>
                <a:solidFill>
                  <a:srgbClr val="353535"/>
                </a:solidFill>
                <a:latin typeface="Poppins Regular" panose="00000500000000000000" pitchFamily="2" charset="-18"/>
              </a:rPr>
              <a:t>a TAJ </a:t>
            </a:r>
            <a:r>
              <a:rPr lang="hu-HU" sz="1600" dirty="0" err="1">
                <a:ln w="0"/>
                <a:solidFill>
                  <a:srgbClr val="353535"/>
                </a:solidFill>
                <a:latin typeface="Poppins Regular" panose="00000500000000000000" pitchFamily="2" charset="-18"/>
              </a:rPr>
              <a:t>card</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the</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dental</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care</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or</a:t>
            </a:r>
            <a:r>
              <a:rPr lang="hu-HU" sz="1600" dirty="0">
                <a:ln w="0"/>
                <a:solidFill>
                  <a:srgbClr val="353535"/>
                </a:solidFill>
                <a:latin typeface="Poppins Regular" panose="00000500000000000000" pitchFamily="2" charset="-18"/>
              </a:rPr>
              <a:t> </a:t>
            </a:r>
            <a:r>
              <a:rPr lang="hu-HU" sz="1600" dirty="0" err="1">
                <a:ln w="0"/>
                <a:solidFill>
                  <a:srgbClr val="353535"/>
                </a:solidFill>
                <a:latin typeface="Poppins Regular" panose="00000500000000000000" pitchFamily="2" charset="-18"/>
              </a:rPr>
              <a:t>surgery</a:t>
            </a:r>
            <a:r>
              <a:rPr lang="hu-HU" sz="1600" dirty="0">
                <a:ln w="0"/>
                <a:solidFill>
                  <a:srgbClr val="353535"/>
                </a:solidFill>
                <a:latin typeface="Poppins Regular" panose="00000500000000000000" pitchFamily="2" charset="-18"/>
              </a:rPr>
              <a:t> MUST BE PAID</a:t>
            </a:r>
          </a:p>
          <a:p>
            <a:pPr marL="0" indent="0" algn="ctr">
              <a:buNone/>
            </a:pPr>
            <a:endParaRPr lang="hu-HU" sz="1600" dirty="0">
              <a:ln w="0"/>
              <a:solidFill>
                <a:srgbClr val="353535"/>
              </a:solidFill>
              <a:latin typeface="Poppins Regular" panose="00000500000000000000" pitchFamily="2" charset="-18"/>
            </a:endParaRPr>
          </a:p>
          <a:p>
            <a:pPr marL="0" indent="0" algn="ctr">
              <a:buFont typeface="Wingdings 2" charset="2"/>
              <a:buNone/>
            </a:pPr>
            <a:br>
              <a:rPr lang="hu-HU" sz="16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br>
            <a:endParaRPr lang="hu-HU" sz="12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9" name="Tartalom helye 3">
            <a:extLst>
              <a:ext uri="{FF2B5EF4-FFF2-40B4-BE49-F238E27FC236}">
                <a16:creationId xmlns:a16="http://schemas.microsoft.com/office/drawing/2014/main" id="{C26496F9-4A31-10AC-675A-990210A2FD3B}"/>
              </a:ext>
            </a:extLst>
          </p:cNvPr>
          <p:cNvSpPr txBox="1">
            <a:spLocks/>
          </p:cNvSpPr>
          <p:nvPr/>
        </p:nvSpPr>
        <p:spPr>
          <a:xfrm>
            <a:off x="714374" y="4446920"/>
            <a:ext cx="6067424" cy="628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9pPr>
          </a:lstStyle>
          <a:p>
            <a:pPr marL="0" indent="0" algn="ctr">
              <a:buFont typeface="Wingdings 2" charset="2"/>
              <a:buNone/>
            </a:pPr>
            <a:r>
              <a:rPr lang="hu-HU" sz="2400" b="1" i="0" dirty="0">
                <a:solidFill>
                  <a:schemeClr val="tx1"/>
                </a:solidFill>
                <a:effectLst/>
                <a:latin typeface="Poppins Bold" panose="00000800000000000000" pitchFamily="2" charset="-18"/>
              </a:rPr>
              <a:t>Watti </a:t>
            </a:r>
            <a:r>
              <a:rPr lang="hu-HU" sz="2400" b="1" i="0" dirty="0" err="1">
                <a:solidFill>
                  <a:schemeClr val="tx1"/>
                </a:solidFill>
                <a:effectLst/>
                <a:latin typeface="Poppins Bold" panose="00000800000000000000" pitchFamily="2" charset="-18"/>
              </a:rPr>
              <a:t>Said</a:t>
            </a:r>
            <a:r>
              <a:rPr lang="hu-HU" sz="2400" b="1" i="0" dirty="0">
                <a:solidFill>
                  <a:schemeClr val="tx1"/>
                </a:solidFill>
                <a:effectLst/>
                <a:latin typeface="Poppins Bold" panose="00000800000000000000" pitchFamily="2" charset="-18"/>
              </a:rPr>
              <a:t> MD</a:t>
            </a:r>
            <a:endParaRPr lang="hu-HU" sz="24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pic>
        <p:nvPicPr>
          <p:cNvPr id="5" name="Kép 4"/>
          <p:cNvPicPr>
            <a:picLocks noChangeAspect="1"/>
          </p:cNvPicPr>
          <p:nvPr/>
        </p:nvPicPr>
        <p:blipFill>
          <a:blip r:embed="rId3"/>
          <a:stretch>
            <a:fillRect/>
          </a:stretch>
        </p:blipFill>
        <p:spPr>
          <a:xfrm>
            <a:off x="7852929" y="3804928"/>
            <a:ext cx="4200525" cy="3171825"/>
          </a:xfrm>
          <a:prstGeom prst="rect">
            <a:avLst/>
          </a:prstGeom>
          <a:effectLst>
            <a:softEdge rad="228600"/>
          </a:effectLst>
        </p:spPr>
      </p:pic>
      <p:pic>
        <p:nvPicPr>
          <p:cNvPr id="6" name="Kép 5">
            <a:extLst>
              <a:ext uri="{FF2B5EF4-FFF2-40B4-BE49-F238E27FC236}">
                <a16:creationId xmlns:a16="http://schemas.microsoft.com/office/drawing/2014/main" id="{9B08DCED-DA0C-4E18-A1A8-F5905BD53646}"/>
              </a:ext>
            </a:extLst>
          </p:cNvPr>
          <p:cNvPicPr>
            <a:picLocks noChangeAspect="1"/>
          </p:cNvPicPr>
          <p:nvPr/>
        </p:nvPicPr>
        <p:blipFill>
          <a:blip r:embed="rId4"/>
          <a:stretch>
            <a:fillRect/>
          </a:stretch>
        </p:blipFill>
        <p:spPr>
          <a:xfrm>
            <a:off x="10265434" y="5900549"/>
            <a:ext cx="1926566" cy="1088697"/>
          </a:xfrm>
          <a:prstGeom prst="rect">
            <a:avLst/>
          </a:prstGeom>
        </p:spPr>
      </p:pic>
    </p:spTree>
    <p:extLst>
      <p:ext uri="{BB962C8B-B14F-4D97-AF65-F5344CB8AC3E}">
        <p14:creationId xmlns:p14="http://schemas.microsoft.com/office/powerpoint/2010/main" val="4083411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3">
            <a:extLst>
              <a:ext uri="{FF2B5EF4-FFF2-40B4-BE49-F238E27FC236}">
                <a16:creationId xmlns:a16="http://schemas.microsoft.com/office/drawing/2014/main" id="{9CC8AACB-AC74-6521-0597-E7A5B6728C05}"/>
              </a:ext>
            </a:extLst>
          </p:cNvPr>
          <p:cNvSpPr txBox="1">
            <a:spLocks/>
          </p:cNvSpPr>
          <p:nvPr/>
        </p:nvSpPr>
        <p:spPr>
          <a:xfrm>
            <a:off x="1152525" y="584201"/>
            <a:ext cx="3810000" cy="1206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9pPr>
          </a:lstStyle>
          <a:p>
            <a:pPr marL="0" indent="0" algn="ctr">
              <a:buFont typeface="Wingdings 2" charset="2"/>
              <a:buNone/>
            </a:pPr>
            <a:r>
              <a:rPr lang="hu-HU" sz="3200" b="1" i="0" dirty="0">
                <a:solidFill>
                  <a:schemeClr val="tx1"/>
                </a:solidFill>
                <a:effectLst/>
                <a:latin typeface="Poppins Regular"/>
              </a:rPr>
              <a:t>EMERGENCY ISSUES</a:t>
            </a:r>
            <a:endParaRPr lang="hu-HU" sz="32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4" name="Tartalom helye 3">
            <a:extLst>
              <a:ext uri="{FF2B5EF4-FFF2-40B4-BE49-F238E27FC236}">
                <a16:creationId xmlns:a16="http://schemas.microsoft.com/office/drawing/2014/main" id="{58694155-37C3-1474-00E1-E51163389177}"/>
              </a:ext>
            </a:extLst>
          </p:cNvPr>
          <p:cNvSpPr txBox="1">
            <a:spLocks/>
          </p:cNvSpPr>
          <p:nvPr/>
        </p:nvSpPr>
        <p:spPr>
          <a:xfrm>
            <a:off x="1152525" y="2222500"/>
            <a:ext cx="3810000" cy="692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9pPr>
          </a:lstStyle>
          <a:p>
            <a:pPr marL="0" indent="0" algn="ctr">
              <a:buFont typeface="Wingdings 2" charset="2"/>
              <a:buNone/>
            </a:pPr>
            <a:r>
              <a:rPr lang="hu-HU" sz="2000" b="1" dirty="0" err="1">
                <a:ln w="0"/>
                <a:solidFill>
                  <a:srgbClr val="353535"/>
                </a:solidFill>
                <a:effectLst>
                  <a:outerShdw blurRad="38100" dist="19050" dir="2700000" algn="tl" rotWithShape="0">
                    <a:schemeClr val="dk1">
                      <a:alpha val="40000"/>
                    </a:schemeClr>
                  </a:outerShdw>
                </a:effectLst>
                <a:latin typeface="Poppins Regular"/>
              </a:rPr>
              <a:t>Such</a:t>
            </a:r>
            <a:r>
              <a:rPr lang="hu-HU" sz="2000" b="1" dirty="0">
                <a:ln w="0"/>
                <a:solidFill>
                  <a:srgbClr val="353535"/>
                </a:solidFill>
                <a:effectLst>
                  <a:outerShdw blurRad="38100" dist="19050" dir="2700000" algn="tl" rotWithShape="0">
                    <a:schemeClr val="dk1">
                      <a:alpha val="40000"/>
                    </a:schemeClr>
                  </a:outerShdw>
                </a:effectLst>
                <a:latin typeface="Poppins Regular"/>
              </a:rPr>
              <a:t> </a:t>
            </a:r>
            <a:r>
              <a:rPr lang="hu-HU" sz="2000" b="1" dirty="0" err="1">
                <a:ln w="0"/>
                <a:solidFill>
                  <a:srgbClr val="353535"/>
                </a:solidFill>
                <a:effectLst>
                  <a:outerShdw blurRad="38100" dist="19050" dir="2700000" algn="tl" rotWithShape="0">
                    <a:schemeClr val="dk1">
                      <a:alpha val="40000"/>
                    </a:schemeClr>
                  </a:outerShdw>
                </a:effectLst>
                <a:latin typeface="Poppins Regular"/>
              </a:rPr>
              <a:t>as</a:t>
            </a:r>
            <a:r>
              <a:rPr lang="hu-HU" sz="2000" b="1" dirty="0">
                <a:ln w="0"/>
                <a:solidFill>
                  <a:srgbClr val="353535"/>
                </a:solidFill>
                <a:effectLst>
                  <a:outerShdw blurRad="38100" dist="19050" dir="2700000" algn="tl" rotWithShape="0">
                    <a:schemeClr val="dk1">
                      <a:alpha val="40000"/>
                    </a:schemeClr>
                  </a:outerShdw>
                </a:effectLst>
                <a:latin typeface="Poppins Regular"/>
              </a:rPr>
              <a:t> </a:t>
            </a:r>
            <a:r>
              <a:rPr lang="hu-HU" sz="2000" b="1" dirty="0" err="1">
                <a:ln w="0"/>
                <a:solidFill>
                  <a:srgbClr val="353535"/>
                </a:solidFill>
                <a:effectLst>
                  <a:outerShdw blurRad="38100" dist="19050" dir="2700000" algn="tl" rotWithShape="0">
                    <a:schemeClr val="dk1">
                      <a:alpha val="40000"/>
                    </a:schemeClr>
                  </a:outerShdw>
                </a:effectLst>
                <a:latin typeface="Poppins Regular"/>
              </a:rPr>
              <a:t>broken</a:t>
            </a:r>
            <a:r>
              <a:rPr lang="hu-HU" sz="2000" b="1" dirty="0">
                <a:ln w="0"/>
                <a:solidFill>
                  <a:srgbClr val="353535"/>
                </a:solidFill>
                <a:effectLst>
                  <a:outerShdw blurRad="38100" dist="19050" dir="2700000" algn="tl" rotWithShape="0">
                    <a:schemeClr val="dk1">
                      <a:alpha val="40000"/>
                    </a:schemeClr>
                  </a:outerShdw>
                </a:effectLst>
                <a:latin typeface="Poppins Regular"/>
              </a:rPr>
              <a:t> leg, </a:t>
            </a:r>
            <a:r>
              <a:rPr lang="hu-HU" sz="2000" b="1" dirty="0" err="1">
                <a:ln w="0"/>
                <a:solidFill>
                  <a:srgbClr val="353535"/>
                </a:solidFill>
                <a:effectLst>
                  <a:outerShdw blurRad="38100" dist="19050" dir="2700000" algn="tl" rotWithShape="0">
                    <a:schemeClr val="dk1">
                      <a:alpha val="40000"/>
                    </a:schemeClr>
                  </a:outerShdw>
                </a:effectLst>
                <a:latin typeface="Poppins Regular"/>
              </a:rPr>
              <a:t>or</a:t>
            </a:r>
            <a:r>
              <a:rPr lang="hu-HU" sz="2000" b="1" dirty="0">
                <a:ln w="0"/>
                <a:solidFill>
                  <a:srgbClr val="353535"/>
                </a:solidFill>
                <a:effectLst>
                  <a:outerShdw blurRad="38100" dist="19050" dir="2700000" algn="tl" rotWithShape="0">
                    <a:schemeClr val="dk1">
                      <a:alpha val="40000"/>
                    </a:schemeClr>
                  </a:outerShdw>
                </a:effectLst>
                <a:latin typeface="Poppins Regular"/>
              </a:rPr>
              <a:t> </a:t>
            </a:r>
            <a:r>
              <a:rPr lang="hu-HU" sz="2000" b="1" dirty="0" err="1">
                <a:ln w="0"/>
                <a:solidFill>
                  <a:srgbClr val="353535"/>
                </a:solidFill>
                <a:effectLst>
                  <a:outerShdw blurRad="38100" dist="19050" dir="2700000" algn="tl" rotWithShape="0">
                    <a:schemeClr val="dk1">
                      <a:alpha val="40000"/>
                    </a:schemeClr>
                  </a:outerShdw>
                </a:effectLst>
                <a:latin typeface="Poppins Regular"/>
              </a:rPr>
              <a:t>when</a:t>
            </a:r>
            <a:r>
              <a:rPr lang="hu-HU" sz="2000" b="1" dirty="0">
                <a:ln w="0"/>
                <a:solidFill>
                  <a:srgbClr val="353535"/>
                </a:solidFill>
                <a:effectLst>
                  <a:outerShdw blurRad="38100" dist="19050" dir="2700000" algn="tl" rotWithShape="0">
                    <a:schemeClr val="dk1">
                      <a:alpha val="40000"/>
                    </a:schemeClr>
                  </a:outerShdw>
                </a:effectLst>
                <a:latin typeface="Poppins Regular"/>
              </a:rPr>
              <a:t> </a:t>
            </a:r>
            <a:r>
              <a:rPr lang="hu-HU" sz="2000" b="1" dirty="0" err="1">
                <a:ln w="0"/>
                <a:solidFill>
                  <a:srgbClr val="353535"/>
                </a:solidFill>
                <a:effectLst>
                  <a:outerShdw blurRad="38100" dist="19050" dir="2700000" algn="tl" rotWithShape="0">
                    <a:schemeClr val="dk1">
                      <a:alpha val="40000"/>
                    </a:schemeClr>
                  </a:outerShdw>
                </a:effectLst>
                <a:latin typeface="Poppins Regular"/>
              </a:rPr>
              <a:t>surgery</a:t>
            </a:r>
            <a:r>
              <a:rPr lang="hu-HU" sz="2000" b="1" dirty="0">
                <a:ln w="0"/>
                <a:solidFill>
                  <a:srgbClr val="353535"/>
                </a:solidFill>
                <a:effectLst>
                  <a:outerShdw blurRad="38100" dist="19050" dir="2700000" algn="tl" rotWithShape="0">
                    <a:schemeClr val="dk1">
                      <a:alpha val="40000"/>
                    </a:schemeClr>
                  </a:outerShdw>
                </a:effectLst>
                <a:latin typeface="Poppins Regular"/>
              </a:rPr>
              <a:t> is </a:t>
            </a:r>
            <a:r>
              <a:rPr lang="hu-HU" sz="2000" b="1" dirty="0" err="1">
                <a:ln w="0"/>
                <a:solidFill>
                  <a:srgbClr val="353535"/>
                </a:solidFill>
                <a:effectLst>
                  <a:outerShdw blurRad="38100" dist="19050" dir="2700000" algn="tl" rotWithShape="0">
                    <a:schemeClr val="dk1">
                      <a:alpha val="40000"/>
                    </a:schemeClr>
                  </a:outerShdw>
                </a:effectLst>
                <a:latin typeface="Poppins Regular"/>
              </a:rPr>
              <a:t>needed</a:t>
            </a:r>
            <a:r>
              <a:rPr lang="hu-HU" sz="2000" b="1" dirty="0">
                <a:ln w="0"/>
                <a:solidFill>
                  <a:srgbClr val="353535"/>
                </a:solidFill>
                <a:effectLst>
                  <a:outerShdw blurRad="38100" dist="19050" dir="2700000" algn="tl" rotWithShape="0">
                    <a:schemeClr val="dk1">
                      <a:alpha val="40000"/>
                    </a:schemeClr>
                  </a:outerShdw>
                </a:effectLst>
                <a:latin typeface="Poppins Regular"/>
              </a:rPr>
              <a:t>:</a:t>
            </a:r>
            <a:endParaRPr lang="hu-HU" sz="20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5" name="Tartalom helye 3">
            <a:extLst>
              <a:ext uri="{FF2B5EF4-FFF2-40B4-BE49-F238E27FC236}">
                <a16:creationId xmlns:a16="http://schemas.microsoft.com/office/drawing/2014/main" id="{665AE062-536B-EDBC-8BB5-38835E62FFA4}"/>
              </a:ext>
            </a:extLst>
          </p:cNvPr>
          <p:cNvSpPr txBox="1">
            <a:spLocks/>
          </p:cNvSpPr>
          <p:nvPr/>
        </p:nvSpPr>
        <p:spPr>
          <a:xfrm>
            <a:off x="1152525" y="3143250"/>
            <a:ext cx="3810000" cy="3390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lt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lt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lt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lt1"/>
                </a:solidFill>
                <a:latin typeface="+mn-lt"/>
                <a:ea typeface="+mn-ea"/>
                <a:cs typeface="+mn-cs"/>
              </a:defRPr>
            </a:lvl9pPr>
          </a:lstStyle>
          <a:p>
            <a:pPr marL="0" indent="0" algn="ctr">
              <a:buFont typeface="Wingdings 2" charset="2"/>
              <a:buNone/>
            </a:pPr>
            <a:r>
              <a:rPr lang="hu-HU" sz="2000" b="1"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Emergency</a:t>
            </a:r>
            <a:r>
              <a:rPr lang="hu-HU" sz="20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b="1"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Care</a:t>
            </a:r>
            <a:endParaRPr lang="hu-HU" sz="20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a:p>
            <a:pPr marL="0" indent="0" algn="ctr">
              <a:buFont typeface="Wingdings 2" charset="2"/>
              <a:buNone/>
            </a:pPr>
            <a:r>
              <a:rPr lang="hu-HU" sz="2000" b="0" i="0" dirty="0">
                <a:solidFill>
                  <a:schemeClr val="tx1">
                    <a:lumMod val="95000"/>
                    <a:lumOff val="5000"/>
                  </a:schemeClr>
                </a:solidFill>
                <a:effectLst/>
                <a:latin typeface="Poppins Regular" panose="00000500000000000000" pitchFamily="2" charset="-18"/>
              </a:rPr>
              <a:t>Gyöngyös, Dózsa György u. 20-22.</a:t>
            </a:r>
            <a:br>
              <a:rPr lang="hu-HU" sz="20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br>
            <a:endParaRPr lang="hu-HU" sz="20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endParaRPr>
          </a:p>
          <a:p>
            <a:pPr marL="0" indent="0" algn="ctr">
              <a:buFont typeface="Wingdings 2" charset="2"/>
              <a:buNone/>
            </a:pP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In </a:t>
            </a:r>
            <a:r>
              <a:rPr lang="hu-HU" sz="2000"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case</a:t>
            </a: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of a </a:t>
            </a:r>
            <a:r>
              <a:rPr lang="hu-HU" sz="2000" b="1"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private</a:t>
            </a:r>
            <a:r>
              <a:rPr lang="hu-HU" sz="20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b="1"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health</a:t>
            </a:r>
            <a:r>
              <a:rPr lang="hu-HU" sz="20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b="1"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insurance</a:t>
            </a: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b="1"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check</a:t>
            </a:r>
            <a:r>
              <a:rPr lang="hu-HU" sz="20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b="1"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your</a:t>
            </a:r>
            <a:r>
              <a:rPr lang="hu-HU" sz="20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b="1"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card</a:t>
            </a:r>
            <a:r>
              <a:rPr lang="hu-HU" sz="2000" b="1"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and </a:t>
            </a:r>
            <a:r>
              <a:rPr lang="hu-HU" sz="2000"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dial</a:t>
            </a: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the</a:t>
            </a: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number</a:t>
            </a: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indicated</a:t>
            </a: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on</a:t>
            </a: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the</a:t>
            </a: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 </a:t>
            </a:r>
            <a:r>
              <a:rPr lang="hu-HU" sz="2000" dirty="0" err="1">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card</a:t>
            </a:r>
            <a:r>
              <a:rPr lang="hu-HU" sz="20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a:t>
            </a:r>
          </a:p>
        </p:txBody>
      </p:sp>
      <p:sp>
        <p:nvSpPr>
          <p:cNvPr id="3" name="Dia számának helye 2">
            <a:extLst>
              <a:ext uri="{FF2B5EF4-FFF2-40B4-BE49-F238E27FC236}">
                <a16:creationId xmlns:a16="http://schemas.microsoft.com/office/drawing/2014/main" id="{00127769-35B8-565B-8FF8-07F188E57FC1}"/>
              </a:ext>
            </a:extLst>
          </p:cNvPr>
          <p:cNvSpPr>
            <a:spLocks noGrp="1"/>
          </p:cNvSpPr>
          <p:nvPr>
            <p:ph type="sldNum" sz="quarter" idx="12"/>
          </p:nvPr>
        </p:nvSpPr>
        <p:spPr>
          <a:xfrm>
            <a:off x="11144484" y="6351587"/>
            <a:ext cx="683339" cy="365125"/>
          </a:xfrm>
        </p:spPr>
        <p:txBody>
          <a:bodyPr/>
          <a:lstStyle/>
          <a:p>
            <a:fld id="{D57F1E4F-1CFF-5643-939E-217C01CDF565}" type="slidenum">
              <a:rPr lang="en-US" smtClean="0">
                <a:effectLst>
                  <a:outerShdw blurRad="38100" dist="38100" dir="2700000" algn="tl">
                    <a:srgbClr val="000000">
                      <a:alpha val="43137"/>
                    </a:srgbClr>
                  </a:outerShdw>
                </a:effectLst>
              </a:rPr>
              <a:pPr/>
              <a:t>37</a:t>
            </a:fld>
            <a:endParaRPr lang="en-US" dirty="0">
              <a:effectLst>
                <a:outerShdw blurRad="38100" dist="38100" dir="2700000" algn="tl">
                  <a:srgbClr val="000000">
                    <a:alpha val="43137"/>
                  </a:srgbClr>
                </a:outerShdw>
              </a:effectLst>
            </a:endParaRPr>
          </a:p>
        </p:txBody>
      </p:sp>
      <p:sp>
        <p:nvSpPr>
          <p:cNvPr id="6" name="Téglalap 5"/>
          <p:cNvSpPr/>
          <p:nvPr/>
        </p:nvSpPr>
        <p:spPr>
          <a:xfrm>
            <a:off x="5582207" y="2914650"/>
            <a:ext cx="6096000" cy="2862322"/>
          </a:xfrm>
          <a:prstGeom prst="rect">
            <a:avLst/>
          </a:prstGeom>
        </p:spPr>
        <p:txBody>
          <a:bodyPr>
            <a:spAutoFit/>
          </a:bodyPr>
          <a:lstStyle/>
          <a:p>
            <a:r>
              <a:rPr lang="en-US" dirty="0"/>
              <a:t>Within the framework of emergency care, we ensure 24 hours a day that in serious, life-threatening cases requiring immediate intervention, the examination and primary care are carried out immediately at the same location. In this way, an accurate diagnosis can be made in the shortest possible time and the healing work can begin. After primary care, the patient receives further treatment depending on the nature and condition of his complaints at the site of an internal medicine or surgical specialty.</a:t>
            </a:r>
            <a:endParaRPr lang="hu-HU" dirty="0"/>
          </a:p>
        </p:txBody>
      </p:sp>
      <p:pic>
        <p:nvPicPr>
          <p:cNvPr id="7" name="Kép 6"/>
          <p:cNvPicPr>
            <a:picLocks noChangeAspect="1"/>
          </p:cNvPicPr>
          <p:nvPr/>
        </p:nvPicPr>
        <p:blipFill>
          <a:blip r:embed="rId2"/>
          <a:stretch>
            <a:fillRect/>
          </a:stretch>
        </p:blipFill>
        <p:spPr>
          <a:xfrm>
            <a:off x="5582207" y="276823"/>
            <a:ext cx="2428875" cy="2609850"/>
          </a:xfrm>
          <a:prstGeom prst="rect">
            <a:avLst/>
          </a:prstGeom>
        </p:spPr>
      </p:pic>
      <p:pic>
        <p:nvPicPr>
          <p:cNvPr id="8" name="Kép 7">
            <a:extLst>
              <a:ext uri="{FF2B5EF4-FFF2-40B4-BE49-F238E27FC236}">
                <a16:creationId xmlns:a16="http://schemas.microsoft.com/office/drawing/2014/main" id="{B1669ADE-E90B-4F4C-9DC1-C1427F70CB8E}"/>
              </a:ext>
            </a:extLst>
          </p:cNvPr>
          <p:cNvPicPr>
            <a:picLocks noChangeAspect="1"/>
          </p:cNvPicPr>
          <p:nvPr/>
        </p:nvPicPr>
        <p:blipFill>
          <a:blip r:embed="rId3"/>
          <a:stretch>
            <a:fillRect/>
          </a:stretch>
        </p:blipFill>
        <p:spPr>
          <a:xfrm>
            <a:off x="9991153" y="5614308"/>
            <a:ext cx="2200847" cy="1243692"/>
          </a:xfrm>
          <a:prstGeom prst="rect">
            <a:avLst/>
          </a:prstGeom>
        </p:spPr>
      </p:pic>
    </p:spTree>
    <p:extLst>
      <p:ext uri="{BB962C8B-B14F-4D97-AF65-F5344CB8AC3E}">
        <p14:creationId xmlns:p14="http://schemas.microsoft.com/office/powerpoint/2010/main" val="2297208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4">
            <a:extLst>
              <a:ext uri="{FF2B5EF4-FFF2-40B4-BE49-F238E27FC236}">
                <a16:creationId xmlns:a16="http://schemas.microsoft.com/office/drawing/2014/main" id="{CB17DFE6-F37C-788C-2BC1-702370965C6C}"/>
              </a:ext>
            </a:extLst>
          </p:cNvPr>
          <p:cNvSpPr>
            <a:spLocks noGrp="1"/>
          </p:cNvSpPr>
          <p:nvPr>
            <p:ph type="sldNum" sz="quarter" idx="12"/>
          </p:nvPr>
        </p:nvSpPr>
        <p:spPr/>
        <p:txBody>
          <a:bodyPr/>
          <a:lstStyle/>
          <a:p>
            <a:fld id="{D57F1E4F-1CFF-5643-939E-217C01CDF565}" type="slidenum">
              <a:rPr lang="en-US" b="1" smtClean="0">
                <a:effectLst>
                  <a:outerShdw blurRad="38100" dist="38100" dir="2700000" algn="tl">
                    <a:srgbClr val="000000">
                      <a:alpha val="43137"/>
                    </a:srgbClr>
                  </a:outerShdw>
                </a:effectLst>
              </a:rPr>
              <a:pPr/>
              <a:t>38</a:t>
            </a:fld>
            <a:endParaRPr lang="en-US" b="1" dirty="0">
              <a:effectLst>
                <a:outerShdw blurRad="38100" dist="38100" dir="2700000" algn="tl">
                  <a:srgbClr val="000000">
                    <a:alpha val="43137"/>
                  </a:srgbClr>
                </a:outerShdw>
              </a:effectLst>
            </a:endParaRPr>
          </a:p>
        </p:txBody>
      </p:sp>
      <p:pic>
        <p:nvPicPr>
          <p:cNvPr id="7" name="Kép 6"/>
          <p:cNvPicPr>
            <a:picLocks noChangeAspect="1"/>
          </p:cNvPicPr>
          <p:nvPr/>
        </p:nvPicPr>
        <p:blipFill>
          <a:blip r:embed="rId2"/>
          <a:stretch>
            <a:fillRect/>
          </a:stretch>
        </p:blipFill>
        <p:spPr>
          <a:xfrm>
            <a:off x="0" y="0"/>
            <a:ext cx="12338539" cy="6858000"/>
          </a:xfrm>
          <a:prstGeom prst="rect">
            <a:avLst/>
          </a:prstGeom>
        </p:spPr>
      </p:pic>
      <p:sp>
        <p:nvSpPr>
          <p:cNvPr id="9" name="Szövegdoboz 8"/>
          <p:cNvSpPr txBox="1"/>
          <p:nvPr/>
        </p:nvSpPr>
        <p:spPr>
          <a:xfrm>
            <a:off x="4738255" y="5623759"/>
            <a:ext cx="8620859" cy="1200329"/>
          </a:xfrm>
          <a:prstGeom prst="rect">
            <a:avLst/>
          </a:prstGeom>
          <a:noFill/>
          <a:effectLst>
            <a:glow rad="482600">
              <a:schemeClr val="accent1">
                <a:alpha val="78000"/>
              </a:schemeClr>
            </a:glow>
          </a:effectLst>
        </p:spPr>
        <p:txBody>
          <a:bodyPr wrap="square" rtlCol="0">
            <a:spAutoFit/>
          </a:bodyPr>
          <a:lstStyle/>
          <a:p>
            <a:pPr algn="ctr"/>
            <a:r>
              <a:rPr lang="hu-HU" sz="2400" b="1" dirty="0">
                <a:solidFill>
                  <a:schemeClr val="accent2">
                    <a:lumMod val="75000"/>
                  </a:schemeClr>
                </a:solidFill>
                <a:effectLst>
                  <a:glow rad="1778000">
                    <a:schemeClr val="accent1">
                      <a:alpha val="69000"/>
                    </a:schemeClr>
                  </a:glow>
                  <a:reflection stA="45000" endPos="49000" dist="50800" dir="5400000" sy="-100000" algn="bl" rotWithShape="0"/>
                </a:effectLst>
              </a:rPr>
              <a:t>THANK YOU FOR YOUR ATTENTION!</a:t>
            </a:r>
          </a:p>
          <a:p>
            <a:endParaRPr lang="hu-HU" sz="2400" b="1" dirty="0">
              <a:solidFill>
                <a:schemeClr val="accent2">
                  <a:lumMod val="75000"/>
                </a:schemeClr>
              </a:solidFill>
              <a:effectLst>
                <a:glow rad="1778000">
                  <a:schemeClr val="accent1">
                    <a:alpha val="69000"/>
                  </a:schemeClr>
                </a:glow>
                <a:reflection stA="45000" endPos="49000" dist="50800" dir="5400000" sy="-100000" algn="bl" rotWithShape="0"/>
              </a:effectLst>
            </a:endParaRPr>
          </a:p>
          <a:p>
            <a:endParaRPr lang="hu-HU" sz="2400" b="1" dirty="0">
              <a:solidFill>
                <a:schemeClr val="accent2">
                  <a:lumMod val="75000"/>
                </a:schemeClr>
              </a:solidFill>
            </a:endParaRPr>
          </a:p>
        </p:txBody>
      </p:sp>
      <p:pic>
        <p:nvPicPr>
          <p:cNvPr id="2" name="Kép 1">
            <a:extLst>
              <a:ext uri="{FF2B5EF4-FFF2-40B4-BE49-F238E27FC236}">
                <a16:creationId xmlns:a16="http://schemas.microsoft.com/office/drawing/2014/main" id="{C59AD863-A0D3-409E-BB41-DDA1FD4E893C}"/>
              </a:ext>
            </a:extLst>
          </p:cNvPr>
          <p:cNvPicPr>
            <a:picLocks noChangeAspect="1"/>
          </p:cNvPicPr>
          <p:nvPr/>
        </p:nvPicPr>
        <p:blipFill>
          <a:blip r:embed="rId3"/>
          <a:stretch>
            <a:fillRect/>
          </a:stretch>
        </p:blipFill>
        <p:spPr>
          <a:xfrm>
            <a:off x="10137692" y="-798687"/>
            <a:ext cx="2200847" cy="1243692"/>
          </a:xfrm>
          <a:prstGeom prst="rect">
            <a:avLst/>
          </a:prstGeom>
        </p:spPr>
      </p:pic>
    </p:spTree>
    <p:extLst>
      <p:ext uri="{BB962C8B-B14F-4D97-AF65-F5344CB8AC3E}">
        <p14:creationId xmlns:p14="http://schemas.microsoft.com/office/powerpoint/2010/main" val="329948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International Relations Office - Gyöngyös</a:t>
            </a:r>
          </a:p>
        </p:txBody>
      </p:sp>
      <p:sp>
        <p:nvSpPr>
          <p:cNvPr id="3" name="Tartalom helye 2"/>
          <p:cNvSpPr>
            <a:spLocks noGrp="1"/>
          </p:cNvSpPr>
          <p:nvPr>
            <p:ph idx="1"/>
          </p:nvPr>
        </p:nvSpPr>
        <p:spPr>
          <a:xfrm>
            <a:off x="677334" y="1785938"/>
            <a:ext cx="9738254" cy="4834861"/>
          </a:xfrm>
        </p:spPr>
        <p:txBody>
          <a:bodyPr>
            <a:normAutofit fontScale="62500" lnSpcReduction="20000"/>
          </a:bodyPr>
          <a:lstStyle/>
          <a:p>
            <a:pPr marL="0" indent="0">
              <a:buNone/>
            </a:pPr>
            <a:r>
              <a:rPr lang="hu-HU" sz="4500" b="1" dirty="0" err="1"/>
              <a:t>Responsible</a:t>
            </a:r>
            <a:r>
              <a:rPr lang="hu-HU" sz="4500" b="1" dirty="0"/>
              <a:t> </a:t>
            </a:r>
            <a:r>
              <a:rPr lang="hu-HU" sz="4500" b="1" dirty="0" err="1"/>
              <a:t>for</a:t>
            </a:r>
            <a:r>
              <a:rPr lang="hu-HU" sz="4500" b="1" dirty="0"/>
              <a:t>: </a:t>
            </a:r>
          </a:p>
          <a:p>
            <a:pPr>
              <a:lnSpc>
                <a:spcPct val="107000"/>
              </a:lnSpc>
              <a:spcAft>
                <a:spcPts val="800"/>
              </a:spcAft>
            </a:pPr>
            <a:r>
              <a:rPr lang="hu-HU" sz="2500" b="1" dirty="0">
                <a:solidFill>
                  <a:schemeClr val="tx1"/>
                </a:solidFill>
              </a:rPr>
              <a:t>1. </a:t>
            </a:r>
            <a:r>
              <a:rPr lang="hu-HU" sz="2500" b="1" dirty="0" err="1">
                <a:solidFill>
                  <a:schemeClr val="tx1"/>
                </a:solidFill>
              </a:rPr>
              <a:t>Scholarship</a:t>
            </a:r>
            <a:r>
              <a:rPr lang="hu-HU" sz="2500" b="1" dirty="0">
                <a:solidFill>
                  <a:schemeClr val="tx1"/>
                </a:solidFill>
              </a:rPr>
              <a:t> </a:t>
            </a:r>
            <a:r>
              <a:rPr lang="hu-HU" sz="2500" b="1" dirty="0" err="1">
                <a:solidFill>
                  <a:schemeClr val="tx1"/>
                </a:solidFill>
              </a:rPr>
              <a:t>student</a:t>
            </a:r>
            <a:r>
              <a:rPr lang="hu-HU" sz="2500" b="1" dirty="0">
                <a:solidFill>
                  <a:schemeClr val="tx1"/>
                </a:solidFill>
              </a:rPr>
              <a:t> </a:t>
            </a:r>
            <a:r>
              <a:rPr lang="hu-HU" sz="2500" b="1" dirty="0" err="1">
                <a:solidFill>
                  <a:schemeClr val="tx1"/>
                </a:solidFill>
              </a:rPr>
              <a:t>administration</a:t>
            </a:r>
            <a:r>
              <a:rPr lang="hu-HU" sz="2500" b="1" dirty="0">
                <a:solidFill>
                  <a:schemeClr val="tx1"/>
                </a:solidFill>
              </a:rPr>
              <a:t> of Stipendium Hungaricum and Christian Young </a:t>
            </a:r>
            <a:r>
              <a:rPr lang="hu-HU" sz="2500" b="1" dirty="0" err="1">
                <a:solidFill>
                  <a:schemeClr val="tx1"/>
                </a:solidFill>
              </a:rPr>
              <a:t>People</a:t>
            </a:r>
            <a:r>
              <a:rPr lang="hu-HU" sz="2500" b="1" dirty="0">
                <a:solidFill>
                  <a:schemeClr val="tx1"/>
                </a:solidFill>
              </a:rPr>
              <a:t> </a:t>
            </a:r>
            <a:r>
              <a:rPr lang="hu-HU" sz="2500" b="1" dirty="0" err="1">
                <a:solidFill>
                  <a:schemeClr val="tx1"/>
                </a:solidFill>
              </a:rPr>
              <a:t>scholarship</a:t>
            </a:r>
            <a:r>
              <a:rPr lang="hu-HU" sz="2500" b="1" dirty="0">
                <a:solidFill>
                  <a:schemeClr val="tx1"/>
                </a:solidFill>
              </a:rPr>
              <a:t> programme </a:t>
            </a:r>
            <a:r>
              <a:rPr lang="hu-HU" sz="2500" b="1" dirty="0" err="1">
                <a:solidFill>
                  <a:schemeClr val="tx1"/>
                </a:solidFill>
              </a:rPr>
              <a:t>by</a:t>
            </a:r>
            <a:r>
              <a:rPr lang="hu-HU" sz="2500" b="1" dirty="0">
                <a:solidFill>
                  <a:schemeClr val="tx1"/>
                </a:solidFill>
              </a:rPr>
              <a:t> </a:t>
            </a:r>
            <a:r>
              <a:rPr lang="hu-HU" sz="2500" b="1" dirty="0" err="1">
                <a:solidFill>
                  <a:schemeClr val="tx1"/>
                </a:solidFill>
              </a:rPr>
              <a:t>phone</a:t>
            </a:r>
            <a:r>
              <a:rPr lang="hu-HU" sz="2500" b="1" dirty="0">
                <a:solidFill>
                  <a:schemeClr val="tx1"/>
                </a:solidFill>
              </a:rPr>
              <a:t>, e-mail </a:t>
            </a:r>
          </a:p>
          <a:p>
            <a:pPr>
              <a:lnSpc>
                <a:spcPct val="107000"/>
              </a:lnSpc>
              <a:spcAft>
                <a:spcPts val="800"/>
              </a:spcAft>
            </a:pPr>
            <a:r>
              <a:rPr lang="hu-HU" sz="2500" b="1" dirty="0">
                <a:solidFill>
                  <a:schemeClr val="tx1"/>
                </a:solidFill>
              </a:rPr>
              <a:t>2. </a:t>
            </a:r>
            <a:r>
              <a:rPr lang="hu-HU" sz="2500" b="1" dirty="0" err="1">
                <a:solidFill>
                  <a:schemeClr val="tx1"/>
                </a:solidFill>
              </a:rPr>
              <a:t>Residence</a:t>
            </a:r>
            <a:r>
              <a:rPr lang="hu-HU" sz="2500" b="1" dirty="0">
                <a:solidFill>
                  <a:schemeClr val="tx1"/>
                </a:solidFill>
              </a:rPr>
              <a:t> permit </a:t>
            </a:r>
            <a:r>
              <a:rPr lang="hu-HU" sz="2500" b="1" dirty="0" err="1">
                <a:solidFill>
                  <a:schemeClr val="tx1"/>
                </a:solidFill>
              </a:rPr>
              <a:t>administration</a:t>
            </a:r>
            <a:r>
              <a:rPr lang="hu-HU" sz="2500" b="1" dirty="0">
                <a:solidFill>
                  <a:schemeClr val="tx1"/>
                </a:solidFill>
              </a:rPr>
              <a:t> </a:t>
            </a:r>
          </a:p>
          <a:p>
            <a:pPr>
              <a:lnSpc>
                <a:spcPct val="107000"/>
              </a:lnSpc>
              <a:spcAft>
                <a:spcPts val="800"/>
              </a:spcAft>
            </a:pPr>
            <a:r>
              <a:rPr lang="hu-HU" sz="2500" b="1" dirty="0">
                <a:solidFill>
                  <a:schemeClr val="tx1"/>
                </a:solidFill>
              </a:rPr>
              <a:t>3. </a:t>
            </a:r>
            <a:r>
              <a:rPr lang="hu-HU" sz="2500" b="1" dirty="0" err="1">
                <a:solidFill>
                  <a:schemeClr val="tx1"/>
                </a:solidFill>
              </a:rPr>
              <a:t>Tax</a:t>
            </a:r>
            <a:r>
              <a:rPr lang="hu-HU" sz="2500" b="1" dirty="0">
                <a:solidFill>
                  <a:schemeClr val="tx1"/>
                </a:solidFill>
              </a:rPr>
              <a:t> </a:t>
            </a:r>
            <a:r>
              <a:rPr lang="hu-HU" sz="2500" b="1" dirty="0" err="1">
                <a:solidFill>
                  <a:schemeClr val="tx1"/>
                </a:solidFill>
              </a:rPr>
              <a:t>number</a:t>
            </a:r>
            <a:r>
              <a:rPr lang="hu-HU" sz="2500" b="1" dirty="0">
                <a:solidFill>
                  <a:schemeClr val="tx1"/>
                </a:solidFill>
              </a:rPr>
              <a:t> </a:t>
            </a:r>
            <a:r>
              <a:rPr lang="hu-HU" sz="2500" b="1" dirty="0" err="1">
                <a:solidFill>
                  <a:schemeClr val="tx1"/>
                </a:solidFill>
              </a:rPr>
              <a:t>administration</a:t>
            </a:r>
            <a:r>
              <a:rPr lang="hu-HU" sz="2500" b="1" dirty="0">
                <a:solidFill>
                  <a:schemeClr val="tx1"/>
                </a:solidFill>
              </a:rPr>
              <a:t> </a:t>
            </a:r>
          </a:p>
          <a:p>
            <a:pPr>
              <a:lnSpc>
                <a:spcPct val="107000"/>
              </a:lnSpc>
              <a:spcAft>
                <a:spcPts val="800"/>
              </a:spcAft>
            </a:pPr>
            <a:r>
              <a:rPr lang="hu-HU" sz="2500" b="1" dirty="0">
                <a:solidFill>
                  <a:schemeClr val="tx1"/>
                </a:solidFill>
              </a:rPr>
              <a:t>4. </a:t>
            </a:r>
            <a:r>
              <a:rPr lang="hu-HU" sz="2500" b="1" dirty="0" err="1">
                <a:solidFill>
                  <a:schemeClr val="tx1"/>
                </a:solidFill>
              </a:rPr>
              <a:t>Administration</a:t>
            </a:r>
            <a:r>
              <a:rPr lang="hu-HU" sz="2500" b="1" dirty="0">
                <a:solidFill>
                  <a:schemeClr val="tx1"/>
                </a:solidFill>
              </a:rPr>
              <a:t> </a:t>
            </a:r>
            <a:r>
              <a:rPr lang="hu-HU" sz="2500" b="1" dirty="0" err="1">
                <a:solidFill>
                  <a:schemeClr val="tx1"/>
                </a:solidFill>
              </a:rPr>
              <a:t>related</a:t>
            </a:r>
            <a:r>
              <a:rPr lang="hu-HU" sz="2500" b="1" dirty="0">
                <a:solidFill>
                  <a:schemeClr val="tx1"/>
                </a:solidFill>
              </a:rPr>
              <a:t> </a:t>
            </a:r>
            <a:r>
              <a:rPr lang="hu-HU" sz="2500" b="1" dirty="0" err="1">
                <a:solidFill>
                  <a:schemeClr val="tx1"/>
                </a:solidFill>
              </a:rPr>
              <a:t>to</a:t>
            </a:r>
            <a:r>
              <a:rPr lang="hu-HU" sz="2500" b="1" dirty="0">
                <a:solidFill>
                  <a:schemeClr val="tx1"/>
                </a:solidFill>
              </a:rPr>
              <a:t> </a:t>
            </a:r>
            <a:r>
              <a:rPr lang="hu-HU" sz="2500" b="1" dirty="0" err="1">
                <a:solidFill>
                  <a:schemeClr val="tx1"/>
                </a:solidFill>
              </a:rPr>
              <a:t>opening</a:t>
            </a:r>
            <a:r>
              <a:rPr lang="hu-HU" sz="2500" b="1" dirty="0">
                <a:solidFill>
                  <a:schemeClr val="tx1"/>
                </a:solidFill>
              </a:rPr>
              <a:t> a bank account </a:t>
            </a:r>
          </a:p>
          <a:p>
            <a:pPr>
              <a:lnSpc>
                <a:spcPct val="107000"/>
              </a:lnSpc>
              <a:spcAft>
                <a:spcPts val="800"/>
              </a:spcAft>
            </a:pPr>
            <a:r>
              <a:rPr lang="hu-HU" sz="2500" b="1" dirty="0">
                <a:solidFill>
                  <a:schemeClr val="tx1"/>
                </a:solidFill>
              </a:rPr>
              <a:t>5. TAJ </a:t>
            </a:r>
            <a:r>
              <a:rPr lang="hu-HU" sz="2500" b="1" dirty="0" err="1">
                <a:solidFill>
                  <a:schemeClr val="tx1"/>
                </a:solidFill>
              </a:rPr>
              <a:t>card</a:t>
            </a:r>
            <a:r>
              <a:rPr lang="hu-HU" sz="2500" b="1" dirty="0">
                <a:solidFill>
                  <a:schemeClr val="tx1"/>
                </a:solidFill>
              </a:rPr>
              <a:t> </a:t>
            </a:r>
            <a:r>
              <a:rPr lang="hu-HU" sz="2500" b="1" dirty="0" err="1">
                <a:solidFill>
                  <a:schemeClr val="tx1"/>
                </a:solidFill>
              </a:rPr>
              <a:t>administration</a:t>
            </a:r>
            <a:r>
              <a:rPr lang="hu-HU" sz="2500" b="1" dirty="0">
                <a:solidFill>
                  <a:schemeClr val="tx1"/>
                </a:solidFill>
              </a:rPr>
              <a:t> </a:t>
            </a:r>
          </a:p>
          <a:p>
            <a:pPr>
              <a:lnSpc>
                <a:spcPct val="107000"/>
              </a:lnSpc>
              <a:spcAft>
                <a:spcPts val="800"/>
              </a:spcAft>
            </a:pPr>
            <a:r>
              <a:rPr lang="hu-HU" sz="2500" b="1" dirty="0">
                <a:solidFill>
                  <a:schemeClr val="tx1"/>
                </a:solidFill>
              </a:rPr>
              <a:t>6. </a:t>
            </a:r>
            <a:r>
              <a:rPr lang="hu-HU" sz="2500" b="1" dirty="0" err="1">
                <a:solidFill>
                  <a:schemeClr val="tx1"/>
                </a:solidFill>
              </a:rPr>
              <a:t>Scholarship</a:t>
            </a:r>
            <a:r>
              <a:rPr lang="hu-HU" sz="2500" b="1" dirty="0">
                <a:solidFill>
                  <a:schemeClr val="tx1"/>
                </a:solidFill>
              </a:rPr>
              <a:t> </a:t>
            </a:r>
            <a:r>
              <a:rPr lang="hu-HU" sz="2500" b="1" dirty="0" err="1">
                <a:solidFill>
                  <a:schemeClr val="tx1"/>
                </a:solidFill>
              </a:rPr>
              <a:t>extension</a:t>
            </a:r>
            <a:r>
              <a:rPr lang="hu-HU" sz="2500" b="1" dirty="0">
                <a:solidFill>
                  <a:schemeClr val="tx1"/>
                </a:solidFill>
              </a:rPr>
              <a:t>, </a:t>
            </a:r>
            <a:r>
              <a:rPr lang="hu-HU" sz="2500" b="1" dirty="0" err="1">
                <a:solidFill>
                  <a:schemeClr val="tx1"/>
                </a:solidFill>
              </a:rPr>
              <a:t>postponement</a:t>
            </a:r>
            <a:r>
              <a:rPr lang="hu-HU" sz="2500" b="1" dirty="0">
                <a:solidFill>
                  <a:schemeClr val="tx1"/>
                </a:solidFill>
              </a:rPr>
              <a:t> </a:t>
            </a:r>
          </a:p>
          <a:p>
            <a:pPr>
              <a:lnSpc>
                <a:spcPct val="107000"/>
              </a:lnSpc>
              <a:spcAft>
                <a:spcPts val="800"/>
              </a:spcAft>
            </a:pPr>
            <a:r>
              <a:rPr lang="hu-HU" sz="2500" b="1" dirty="0">
                <a:solidFill>
                  <a:schemeClr val="tx1"/>
                </a:solidFill>
              </a:rPr>
              <a:t>7. </a:t>
            </a:r>
            <a:r>
              <a:rPr lang="hu-HU" sz="2500" b="1" dirty="0" err="1">
                <a:solidFill>
                  <a:schemeClr val="tx1"/>
                </a:solidFill>
              </a:rPr>
              <a:t>Issuance</a:t>
            </a:r>
            <a:r>
              <a:rPr lang="hu-HU" sz="2500" b="1" dirty="0">
                <a:solidFill>
                  <a:schemeClr val="tx1"/>
                </a:solidFill>
              </a:rPr>
              <a:t> of </a:t>
            </a:r>
            <a:r>
              <a:rPr lang="hu-HU" sz="2500" b="1" dirty="0" err="1">
                <a:solidFill>
                  <a:schemeClr val="tx1"/>
                </a:solidFill>
              </a:rPr>
              <a:t>certificates</a:t>
            </a:r>
            <a:r>
              <a:rPr lang="hu-HU" sz="2500" b="1" dirty="0">
                <a:solidFill>
                  <a:schemeClr val="tx1"/>
                </a:solidFill>
              </a:rPr>
              <a:t> </a:t>
            </a:r>
            <a:r>
              <a:rPr lang="hu-HU" sz="2500" b="1" dirty="0" err="1">
                <a:solidFill>
                  <a:schemeClr val="tx1"/>
                </a:solidFill>
              </a:rPr>
              <a:t>to</a:t>
            </a:r>
            <a:r>
              <a:rPr lang="hu-HU" sz="2500" b="1" dirty="0">
                <a:solidFill>
                  <a:schemeClr val="tx1"/>
                </a:solidFill>
              </a:rPr>
              <a:t> </a:t>
            </a:r>
            <a:r>
              <a:rPr lang="hu-HU" sz="2500" b="1" dirty="0" err="1">
                <a:solidFill>
                  <a:schemeClr val="tx1"/>
                </a:solidFill>
              </a:rPr>
              <a:t>individual</a:t>
            </a:r>
            <a:r>
              <a:rPr lang="hu-HU" sz="2500" b="1" dirty="0">
                <a:solidFill>
                  <a:schemeClr val="tx1"/>
                </a:solidFill>
              </a:rPr>
              <a:t> </a:t>
            </a:r>
            <a:r>
              <a:rPr lang="hu-HU" sz="2500" b="1" dirty="0" err="1">
                <a:solidFill>
                  <a:schemeClr val="tx1"/>
                </a:solidFill>
              </a:rPr>
              <a:t>organizations</a:t>
            </a:r>
            <a:r>
              <a:rPr lang="hu-HU" sz="2500" b="1" dirty="0">
                <a:solidFill>
                  <a:schemeClr val="tx1"/>
                </a:solidFill>
              </a:rPr>
              <a:t>, </a:t>
            </a:r>
            <a:r>
              <a:rPr lang="hu-HU" sz="2500" b="1" dirty="0" err="1">
                <a:solidFill>
                  <a:schemeClr val="tx1"/>
                </a:solidFill>
              </a:rPr>
              <a:t>foreign</a:t>
            </a:r>
            <a:r>
              <a:rPr lang="hu-HU" sz="2500" b="1" dirty="0">
                <a:solidFill>
                  <a:schemeClr val="tx1"/>
                </a:solidFill>
              </a:rPr>
              <a:t> </a:t>
            </a:r>
            <a:r>
              <a:rPr lang="hu-HU" sz="2500" b="1" dirty="0" err="1">
                <a:solidFill>
                  <a:schemeClr val="tx1"/>
                </a:solidFill>
              </a:rPr>
              <a:t>partners</a:t>
            </a:r>
            <a:r>
              <a:rPr lang="hu-HU" sz="2500" b="1" dirty="0">
                <a:solidFill>
                  <a:schemeClr val="tx1"/>
                </a:solidFill>
              </a:rPr>
              <a:t> and </a:t>
            </a:r>
            <a:r>
              <a:rPr lang="hu-HU" sz="2500" b="1" dirty="0" err="1">
                <a:solidFill>
                  <a:schemeClr val="tx1"/>
                </a:solidFill>
              </a:rPr>
              <a:t>embassies</a:t>
            </a:r>
            <a:r>
              <a:rPr lang="hu-HU" sz="2500" b="1" dirty="0">
                <a:solidFill>
                  <a:schemeClr val="tx1"/>
                </a:solidFill>
              </a:rPr>
              <a:t> </a:t>
            </a:r>
          </a:p>
          <a:p>
            <a:pPr>
              <a:lnSpc>
                <a:spcPct val="107000"/>
              </a:lnSpc>
              <a:spcAft>
                <a:spcPts val="800"/>
              </a:spcAft>
            </a:pPr>
            <a:r>
              <a:rPr lang="hu-HU" sz="2500" b="1" dirty="0">
                <a:solidFill>
                  <a:schemeClr val="tx1"/>
                </a:solidFill>
              </a:rPr>
              <a:t>8. Program </a:t>
            </a:r>
            <a:r>
              <a:rPr lang="hu-HU" sz="2500" b="1" dirty="0" err="1">
                <a:solidFill>
                  <a:schemeClr val="tx1"/>
                </a:solidFill>
              </a:rPr>
              <a:t>organizing</a:t>
            </a:r>
            <a:r>
              <a:rPr lang="hu-HU" sz="2500" b="1" dirty="0">
                <a:solidFill>
                  <a:schemeClr val="tx1"/>
                </a:solidFill>
              </a:rPr>
              <a:t> </a:t>
            </a:r>
            <a:r>
              <a:rPr lang="hu-HU" sz="2500" b="1" dirty="0" err="1">
                <a:solidFill>
                  <a:schemeClr val="tx1"/>
                </a:solidFill>
              </a:rPr>
              <a:t>for</a:t>
            </a:r>
            <a:r>
              <a:rPr lang="hu-HU" sz="2500" b="1" dirty="0">
                <a:solidFill>
                  <a:schemeClr val="tx1"/>
                </a:solidFill>
              </a:rPr>
              <a:t> </a:t>
            </a:r>
            <a:r>
              <a:rPr lang="hu-HU" sz="2500" b="1" dirty="0" err="1">
                <a:solidFill>
                  <a:schemeClr val="tx1"/>
                </a:solidFill>
              </a:rPr>
              <a:t>our</a:t>
            </a:r>
            <a:r>
              <a:rPr lang="hu-HU" sz="2500" b="1" dirty="0">
                <a:solidFill>
                  <a:schemeClr val="tx1"/>
                </a:solidFill>
              </a:rPr>
              <a:t> </a:t>
            </a:r>
            <a:r>
              <a:rPr lang="hu-HU" sz="2500" b="1" dirty="0" err="1">
                <a:solidFill>
                  <a:schemeClr val="tx1"/>
                </a:solidFill>
              </a:rPr>
              <a:t>international</a:t>
            </a:r>
            <a:r>
              <a:rPr lang="hu-HU" sz="2500" b="1" dirty="0">
                <a:solidFill>
                  <a:schemeClr val="tx1"/>
                </a:solidFill>
              </a:rPr>
              <a:t> </a:t>
            </a:r>
            <a:r>
              <a:rPr lang="hu-HU" sz="2500" b="1" dirty="0" err="1">
                <a:solidFill>
                  <a:schemeClr val="tx1"/>
                </a:solidFill>
              </a:rPr>
              <a:t>students</a:t>
            </a:r>
            <a:r>
              <a:rPr lang="hu-HU" sz="2500" b="1" dirty="0">
                <a:solidFill>
                  <a:schemeClr val="tx1"/>
                </a:solidFill>
              </a:rPr>
              <a:t> </a:t>
            </a:r>
          </a:p>
          <a:p>
            <a:pPr>
              <a:lnSpc>
                <a:spcPct val="107000"/>
              </a:lnSpc>
              <a:spcAft>
                <a:spcPts val="800"/>
              </a:spcAft>
            </a:pPr>
            <a:r>
              <a:rPr lang="hu-HU" sz="2500" b="1" dirty="0">
                <a:solidFill>
                  <a:schemeClr val="tx1"/>
                </a:solidFill>
              </a:rPr>
              <a:t>9. </a:t>
            </a:r>
            <a:r>
              <a:rPr lang="hu-HU" sz="2500" b="1" dirty="0" err="1">
                <a:solidFill>
                  <a:schemeClr val="tx1"/>
                </a:solidFill>
              </a:rPr>
              <a:t>Up-to-date</a:t>
            </a:r>
            <a:r>
              <a:rPr lang="hu-HU" sz="2500" b="1" dirty="0">
                <a:solidFill>
                  <a:schemeClr val="tx1"/>
                </a:solidFill>
              </a:rPr>
              <a:t> </a:t>
            </a:r>
            <a:r>
              <a:rPr lang="hu-HU" sz="2500" b="1" dirty="0" err="1">
                <a:solidFill>
                  <a:schemeClr val="tx1"/>
                </a:solidFill>
              </a:rPr>
              <a:t>scholarship</a:t>
            </a:r>
            <a:r>
              <a:rPr lang="hu-HU" sz="2500" b="1" dirty="0">
                <a:solidFill>
                  <a:schemeClr val="tx1"/>
                </a:solidFill>
              </a:rPr>
              <a:t> and </a:t>
            </a:r>
            <a:r>
              <a:rPr lang="hu-HU" sz="2500" b="1" dirty="0" err="1">
                <a:solidFill>
                  <a:schemeClr val="tx1"/>
                </a:solidFill>
              </a:rPr>
              <a:t>event</a:t>
            </a:r>
            <a:r>
              <a:rPr lang="hu-HU" sz="2500" b="1" dirty="0">
                <a:solidFill>
                  <a:schemeClr val="tx1"/>
                </a:solidFill>
              </a:rPr>
              <a:t> </a:t>
            </a:r>
            <a:r>
              <a:rPr lang="hu-HU" sz="2500" b="1" dirty="0" err="1">
                <a:solidFill>
                  <a:schemeClr val="tx1"/>
                </a:solidFill>
              </a:rPr>
              <a:t>information</a:t>
            </a:r>
            <a:r>
              <a:rPr lang="hu-HU" sz="2500" b="1" dirty="0">
                <a:solidFill>
                  <a:schemeClr val="tx1"/>
                </a:solidFill>
              </a:rPr>
              <a:t> </a:t>
            </a:r>
            <a:r>
              <a:rPr lang="hu-HU" sz="2500" b="1" dirty="0" err="1">
                <a:solidFill>
                  <a:schemeClr val="tx1"/>
                </a:solidFill>
              </a:rPr>
              <a:t>for</a:t>
            </a:r>
            <a:r>
              <a:rPr lang="hu-HU" sz="2500" b="1" dirty="0">
                <a:solidFill>
                  <a:schemeClr val="tx1"/>
                </a:solidFill>
              </a:rPr>
              <a:t> </a:t>
            </a:r>
            <a:r>
              <a:rPr lang="hu-HU" sz="2500" b="1" dirty="0" err="1">
                <a:solidFill>
                  <a:schemeClr val="tx1"/>
                </a:solidFill>
              </a:rPr>
              <a:t>students</a:t>
            </a:r>
            <a:r>
              <a:rPr lang="hu-HU" sz="2500" b="1" dirty="0">
                <a:solidFill>
                  <a:schemeClr val="tx1"/>
                </a:solidFill>
              </a:rPr>
              <a:t> (</a:t>
            </a:r>
            <a:r>
              <a:rPr lang="hu-HU" sz="2500" b="1" dirty="0" err="1">
                <a:solidFill>
                  <a:schemeClr val="tx1"/>
                </a:solidFill>
              </a:rPr>
              <a:t>deadlines</a:t>
            </a:r>
            <a:r>
              <a:rPr lang="hu-HU" sz="2500" b="1" dirty="0">
                <a:solidFill>
                  <a:schemeClr val="tx1"/>
                </a:solidFill>
              </a:rPr>
              <a:t>, </a:t>
            </a:r>
            <a:r>
              <a:rPr lang="hu-HU" sz="2500" b="1" dirty="0" err="1">
                <a:solidFill>
                  <a:schemeClr val="tx1"/>
                </a:solidFill>
              </a:rPr>
              <a:t>tasks</a:t>
            </a:r>
            <a:r>
              <a:rPr lang="hu-HU" sz="2500" b="1" dirty="0">
                <a:solidFill>
                  <a:schemeClr val="tx1"/>
                </a:solidFill>
              </a:rPr>
              <a:t>, </a:t>
            </a:r>
            <a:r>
              <a:rPr lang="hu-HU" sz="2500" b="1" dirty="0" err="1">
                <a:solidFill>
                  <a:schemeClr val="tx1"/>
                </a:solidFill>
              </a:rPr>
              <a:t>rules</a:t>
            </a:r>
            <a:r>
              <a:rPr lang="hu-HU" sz="2500" b="1" dirty="0">
                <a:solidFill>
                  <a:schemeClr val="tx1"/>
                </a:solidFill>
              </a:rPr>
              <a:t>, etc.)</a:t>
            </a:r>
            <a:r>
              <a:rPr lang="en-GB" sz="2500" b="1" dirty="0">
                <a:solidFill>
                  <a:schemeClr val="tx1"/>
                </a:solidFill>
              </a:rPr>
              <a:t> </a:t>
            </a:r>
            <a:endParaRPr lang="hu-HU" sz="2500" b="1" dirty="0">
              <a:solidFill>
                <a:schemeClr val="tx1"/>
              </a:solidFill>
            </a:endParaRPr>
          </a:p>
          <a:p>
            <a:endParaRPr lang="hu-HU" dirty="0"/>
          </a:p>
        </p:txBody>
      </p:sp>
      <p:sp>
        <p:nvSpPr>
          <p:cNvPr id="4" name="Dia számának helye 3"/>
          <p:cNvSpPr>
            <a:spLocks noGrp="1"/>
          </p:cNvSpPr>
          <p:nvPr>
            <p:ph type="sldNum" sz="quarter" idx="12"/>
          </p:nvPr>
        </p:nvSpPr>
        <p:spPr>
          <a:xfrm>
            <a:off x="11233850" y="6255674"/>
            <a:ext cx="683339" cy="365125"/>
          </a:xfrm>
        </p:spPr>
        <p:txBody>
          <a:bodyPr/>
          <a:lstStyle/>
          <a:p>
            <a:fld id="{D57F1E4F-1CFF-5643-939E-217C01CDF565}" type="slidenum">
              <a:rPr lang="en-US" smtClean="0"/>
              <a:pPr/>
              <a:t>4</a:t>
            </a:fld>
            <a:endParaRPr lang="en-US" dirty="0"/>
          </a:p>
        </p:txBody>
      </p:sp>
      <p:pic>
        <p:nvPicPr>
          <p:cNvPr id="6" name="Kép 5">
            <a:extLst>
              <a:ext uri="{FF2B5EF4-FFF2-40B4-BE49-F238E27FC236}">
                <a16:creationId xmlns:a16="http://schemas.microsoft.com/office/drawing/2014/main" id="{411E5391-6B8C-4EE2-9A8C-E72ABBECF7F8}"/>
              </a:ext>
            </a:extLst>
          </p:cNvPr>
          <p:cNvPicPr>
            <a:picLocks noChangeAspect="1"/>
          </p:cNvPicPr>
          <p:nvPr/>
        </p:nvPicPr>
        <p:blipFill>
          <a:blip r:embed="rId2"/>
          <a:stretch>
            <a:fillRect/>
          </a:stretch>
        </p:blipFill>
        <p:spPr>
          <a:xfrm>
            <a:off x="9991153" y="5614308"/>
            <a:ext cx="2200847" cy="1243692"/>
          </a:xfrm>
          <a:prstGeom prst="rect">
            <a:avLst/>
          </a:prstGeom>
        </p:spPr>
      </p:pic>
    </p:spTree>
    <p:extLst>
      <p:ext uri="{BB962C8B-B14F-4D97-AF65-F5344CB8AC3E}">
        <p14:creationId xmlns:p14="http://schemas.microsoft.com/office/powerpoint/2010/main" val="3988865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CAAD24D-E265-DD4F-7C1F-1086A55AD993}"/>
              </a:ext>
            </a:extLst>
          </p:cNvPr>
          <p:cNvSpPr>
            <a:spLocks noGrp="1"/>
          </p:cNvSpPr>
          <p:nvPr>
            <p:ph type="title"/>
          </p:nvPr>
        </p:nvSpPr>
        <p:spPr/>
        <p:txBody>
          <a:bodyPr/>
          <a:lstStyle/>
          <a:p>
            <a:r>
              <a:rPr lang="hu-HU" dirty="0" err="1"/>
              <a:t>Educational</a:t>
            </a:r>
            <a:r>
              <a:rPr lang="hu-HU" dirty="0"/>
              <a:t> </a:t>
            </a:r>
            <a:r>
              <a:rPr lang="hu-HU" dirty="0" err="1"/>
              <a:t>coordinators</a:t>
            </a:r>
            <a:endParaRPr lang="hu-HU" dirty="0"/>
          </a:p>
        </p:txBody>
      </p:sp>
      <p:graphicFrame>
        <p:nvGraphicFramePr>
          <p:cNvPr id="4" name="Tartalom helye 3">
            <a:extLst>
              <a:ext uri="{FF2B5EF4-FFF2-40B4-BE49-F238E27FC236}">
                <a16:creationId xmlns:a16="http://schemas.microsoft.com/office/drawing/2014/main" id="{834C2ACA-D5AC-F334-56C9-0F9E30364DE0}"/>
              </a:ext>
            </a:extLst>
          </p:cNvPr>
          <p:cNvGraphicFramePr>
            <a:graphicFrameLocks noGrp="1"/>
          </p:cNvGraphicFramePr>
          <p:nvPr>
            <p:ph idx="1"/>
            <p:extLst>
              <p:ext uri="{D42A27DB-BD31-4B8C-83A1-F6EECF244321}">
                <p14:modId xmlns:p14="http://schemas.microsoft.com/office/powerpoint/2010/main" val="4181602740"/>
              </p:ext>
            </p:extLst>
          </p:nvPr>
        </p:nvGraphicFramePr>
        <p:xfrm>
          <a:off x="645454" y="2113807"/>
          <a:ext cx="10736544" cy="4589082"/>
        </p:xfrm>
        <a:graphic>
          <a:graphicData uri="http://schemas.openxmlformats.org/drawingml/2006/table">
            <a:tbl>
              <a:tblPr firstRow="1" firstCol="1" bandRow="1">
                <a:tableStyleId>{3B4B98B0-60AC-42C2-AFA5-B58CD77FA1E5}</a:tableStyleId>
              </a:tblPr>
              <a:tblGrid>
                <a:gridCol w="197694">
                  <a:extLst>
                    <a:ext uri="{9D8B030D-6E8A-4147-A177-3AD203B41FA5}">
                      <a16:colId xmlns:a16="http://schemas.microsoft.com/office/drawing/2014/main" val="2259090582"/>
                    </a:ext>
                  </a:extLst>
                </a:gridCol>
                <a:gridCol w="5510441">
                  <a:extLst>
                    <a:ext uri="{9D8B030D-6E8A-4147-A177-3AD203B41FA5}">
                      <a16:colId xmlns:a16="http://schemas.microsoft.com/office/drawing/2014/main" val="3248241791"/>
                    </a:ext>
                  </a:extLst>
                </a:gridCol>
                <a:gridCol w="3669924">
                  <a:extLst>
                    <a:ext uri="{9D8B030D-6E8A-4147-A177-3AD203B41FA5}">
                      <a16:colId xmlns:a16="http://schemas.microsoft.com/office/drawing/2014/main" val="3459756539"/>
                    </a:ext>
                  </a:extLst>
                </a:gridCol>
                <a:gridCol w="1358485">
                  <a:extLst>
                    <a:ext uri="{9D8B030D-6E8A-4147-A177-3AD203B41FA5}">
                      <a16:colId xmlns:a16="http://schemas.microsoft.com/office/drawing/2014/main" val="3789354586"/>
                    </a:ext>
                  </a:extLst>
                </a:gridCol>
              </a:tblGrid>
              <a:tr h="4190739">
                <a:tc>
                  <a:txBody>
                    <a:bodyPr/>
                    <a:lstStyle/>
                    <a:p>
                      <a:endParaRPr lang="hu-HU" sz="1400" b="1" kern="1200" dirty="0">
                        <a:solidFill>
                          <a:schemeClr val="tx1"/>
                        </a:solidFill>
                        <a:effectLst/>
                        <a:latin typeface="+mn-lt"/>
                        <a:ea typeface="+mn-ea"/>
                        <a:cs typeface="+mn-cs"/>
                      </a:endParaRPr>
                    </a:p>
                  </a:txBody>
                  <a:tcPr marL="68580" marR="68580" marT="0" marB="0"/>
                </a:tc>
                <a:tc>
                  <a:txBody>
                    <a:bodyPr/>
                    <a:lstStyle/>
                    <a:p>
                      <a:pPr>
                        <a:lnSpc>
                          <a:spcPct val="115000"/>
                        </a:lnSpc>
                        <a:spcAft>
                          <a:spcPts val="1000"/>
                        </a:spcAft>
                      </a:pPr>
                      <a:r>
                        <a:rPr lang="hu-HU" sz="1400" b="1" dirty="0" err="1">
                          <a:effectLst/>
                          <a:latin typeface="+mn-lt"/>
                          <a:ea typeface="+mn-ea"/>
                          <a:cs typeface="+mn-cs"/>
                        </a:rPr>
                        <a:t>Ms</a:t>
                      </a:r>
                      <a:r>
                        <a:rPr lang="hu-HU" sz="1400" b="1" baseline="0" dirty="0">
                          <a:effectLst/>
                          <a:latin typeface="+mn-lt"/>
                          <a:ea typeface="+mn-ea"/>
                          <a:cs typeface="+mn-cs"/>
                        </a:rPr>
                        <a:t> Ildikó VÉGH</a:t>
                      </a:r>
                      <a:br>
                        <a:rPr lang="hu-HU" sz="2000" b="1" baseline="0" dirty="0">
                          <a:effectLst/>
                          <a:latin typeface="Calibri" panose="020F0502020204030204" pitchFamily="34" charset="0"/>
                          <a:ea typeface="+mn-ea"/>
                          <a:cs typeface="Times New Roman" panose="02020603050405020304" pitchFamily="18" charset="0"/>
                        </a:rPr>
                      </a:br>
                      <a:r>
                        <a:rPr lang="hu-HU" sz="1400" b="1" kern="1200" baseline="0" dirty="0">
                          <a:solidFill>
                            <a:schemeClr val="tx1"/>
                          </a:solidFill>
                          <a:effectLst/>
                          <a:latin typeface="+mn-lt"/>
                          <a:ea typeface="+mn-ea"/>
                          <a:cs typeface="+mn-cs"/>
                        </a:rPr>
                        <a:t>Head of </a:t>
                      </a:r>
                      <a:r>
                        <a:rPr lang="hu-HU" sz="1400" b="1" kern="1200" baseline="0" dirty="0" err="1">
                          <a:solidFill>
                            <a:schemeClr val="tx1"/>
                          </a:solidFill>
                          <a:effectLst/>
                          <a:latin typeface="+mn-lt"/>
                          <a:ea typeface="+mn-ea"/>
                          <a:cs typeface="+mn-cs"/>
                        </a:rPr>
                        <a:t>Study</a:t>
                      </a:r>
                      <a:r>
                        <a:rPr lang="hu-HU" sz="1400" b="1" kern="1200" baseline="0" dirty="0">
                          <a:solidFill>
                            <a:schemeClr val="tx1"/>
                          </a:solidFill>
                          <a:effectLst/>
                          <a:latin typeface="+mn-lt"/>
                          <a:ea typeface="+mn-ea"/>
                          <a:cs typeface="+mn-cs"/>
                        </a:rPr>
                        <a:t> </a:t>
                      </a:r>
                      <a:r>
                        <a:rPr lang="hu-HU" sz="1400" b="1" kern="1200" baseline="0" dirty="0" err="1">
                          <a:solidFill>
                            <a:schemeClr val="tx1"/>
                          </a:solidFill>
                          <a:effectLst/>
                          <a:latin typeface="+mn-lt"/>
                          <a:ea typeface="+mn-ea"/>
                          <a:cs typeface="+mn-cs"/>
                        </a:rPr>
                        <a:t>Registrar’s</a:t>
                      </a:r>
                      <a:endParaRPr lang="hu-HU" sz="1400" b="1" kern="1200" baseline="0" dirty="0">
                        <a:solidFill>
                          <a:schemeClr val="tx1"/>
                        </a:solidFill>
                        <a:effectLst/>
                        <a:latin typeface="+mn-lt"/>
                        <a:ea typeface="+mn-ea"/>
                        <a:cs typeface="+mn-cs"/>
                      </a:endParaRPr>
                    </a:p>
                    <a:p>
                      <a:pPr>
                        <a:lnSpc>
                          <a:spcPct val="115000"/>
                        </a:lnSpc>
                        <a:spcAft>
                          <a:spcPts val="1000"/>
                        </a:spcAft>
                      </a:pPr>
                      <a:endParaRPr lang="hu-HU" sz="1400" b="1" kern="1200" baseline="0" dirty="0">
                        <a:solidFill>
                          <a:schemeClr val="tx1"/>
                        </a:solidFill>
                        <a:effectLst/>
                        <a:latin typeface="+mn-lt"/>
                        <a:ea typeface="+mn-ea"/>
                        <a:cs typeface="+mn-cs"/>
                      </a:endParaRPr>
                    </a:p>
                    <a:p>
                      <a:pPr>
                        <a:lnSpc>
                          <a:spcPct val="115000"/>
                        </a:lnSpc>
                        <a:spcAft>
                          <a:spcPts val="1000"/>
                        </a:spcAft>
                      </a:pPr>
                      <a:endParaRPr lang="hu-HU" sz="1400" b="1" kern="1200" baseline="0" dirty="0">
                        <a:solidFill>
                          <a:schemeClr val="tx1"/>
                        </a:solidFill>
                        <a:effectLst/>
                        <a:latin typeface="+mn-lt"/>
                        <a:ea typeface="+mn-ea"/>
                        <a:cs typeface="+mn-cs"/>
                      </a:endParaRPr>
                    </a:p>
                    <a:p>
                      <a:pPr>
                        <a:lnSpc>
                          <a:spcPct val="115000"/>
                        </a:lnSpc>
                        <a:spcAft>
                          <a:spcPts val="1000"/>
                        </a:spcAft>
                      </a:pPr>
                      <a:endParaRPr lang="hu-HU" sz="1400" b="1" kern="1200" baseline="0" dirty="0">
                        <a:solidFill>
                          <a:schemeClr val="tx1"/>
                        </a:solidFill>
                        <a:effectLst/>
                        <a:latin typeface="+mn-lt"/>
                        <a:ea typeface="+mn-ea"/>
                        <a:cs typeface="+mn-cs"/>
                      </a:endParaRPr>
                    </a:p>
                    <a:p>
                      <a:pPr>
                        <a:lnSpc>
                          <a:spcPct val="115000"/>
                        </a:lnSpc>
                        <a:spcAft>
                          <a:spcPts val="1000"/>
                        </a:spcAft>
                      </a:pPr>
                      <a:r>
                        <a:rPr lang="hu-HU" sz="1400" b="1" kern="1200" baseline="0" dirty="0" err="1">
                          <a:solidFill>
                            <a:schemeClr val="tx1"/>
                          </a:solidFill>
                          <a:effectLst/>
                          <a:latin typeface="+mn-lt"/>
                          <a:ea typeface="+mn-ea"/>
                          <a:cs typeface="+mn-cs"/>
                        </a:rPr>
                        <a:t>Mrs</a:t>
                      </a:r>
                      <a:r>
                        <a:rPr lang="hu-HU" sz="1400" b="1" kern="1200" baseline="0" dirty="0">
                          <a:solidFill>
                            <a:schemeClr val="tx1"/>
                          </a:solidFill>
                          <a:effectLst/>
                          <a:latin typeface="+mn-lt"/>
                          <a:ea typeface="+mn-ea"/>
                          <a:cs typeface="+mn-cs"/>
                        </a:rPr>
                        <a:t> Barbara Tátrai </a:t>
                      </a:r>
                      <a:r>
                        <a:rPr lang="hu-HU" sz="1400" b="1" kern="1200" baseline="0" dirty="0" err="1">
                          <a:solidFill>
                            <a:schemeClr val="tx1"/>
                          </a:solidFill>
                          <a:effectLst/>
                          <a:latin typeface="+mn-lt"/>
                          <a:ea typeface="+mn-ea"/>
                          <a:cs typeface="+mn-cs"/>
                        </a:rPr>
                        <a:t>Biro</a:t>
                      </a:r>
                      <a:br>
                        <a:rPr lang="hu-HU" sz="1400" b="1" kern="1200" baseline="0" dirty="0">
                          <a:solidFill>
                            <a:schemeClr val="tx1"/>
                          </a:solidFill>
                          <a:effectLst/>
                          <a:latin typeface="+mn-lt"/>
                          <a:ea typeface="+mn-ea"/>
                          <a:cs typeface="+mn-cs"/>
                        </a:rPr>
                      </a:br>
                      <a:r>
                        <a:rPr lang="hu-HU" sz="1400" b="1" kern="1200" baseline="0" dirty="0" err="1">
                          <a:solidFill>
                            <a:schemeClr val="tx1"/>
                          </a:solidFill>
                          <a:effectLst/>
                          <a:latin typeface="+mn-lt"/>
                          <a:ea typeface="+mn-ea"/>
                          <a:cs typeface="+mn-cs"/>
                        </a:rPr>
                        <a:t>Study</a:t>
                      </a:r>
                      <a:r>
                        <a:rPr lang="hu-HU" sz="1400" b="1" kern="1200" baseline="0" dirty="0">
                          <a:solidFill>
                            <a:schemeClr val="tx1"/>
                          </a:solidFill>
                          <a:effectLst/>
                          <a:latin typeface="+mn-lt"/>
                          <a:ea typeface="+mn-ea"/>
                          <a:cs typeface="+mn-cs"/>
                        </a:rPr>
                        <a:t> </a:t>
                      </a:r>
                      <a:r>
                        <a:rPr lang="hu-HU" sz="1400" b="1" kern="1200" baseline="0" dirty="0" err="1">
                          <a:solidFill>
                            <a:schemeClr val="tx1"/>
                          </a:solidFill>
                          <a:effectLst/>
                          <a:latin typeface="+mn-lt"/>
                          <a:ea typeface="+mn-ea"/>
                          <a:cs typeface="+mn-cs"/>
                        </a:rPr>
                        <a:t>Administrator</a:t>
                      </a:r>
                      <a:endParaRPr lang="hu-HU" sz="1400" b="1" kern="1200" baseline="0" dirty="0">
                        <a:solidFill>
                          <a:schemeClr val="tx1"/>
                        </a:solidFill>
                        <a:effectLst/>
                        <a:latin typeface="+mn-lt"/>
                        <a:ea typeface="+mn-ea"/>
                        <a:cs typeface="+mn-cs"/>
                      </a:endParaRPr>
                    </a:p>
                    <a:p>
                      <a:r>
                        <a:rPr lang="hu-HU" sz="1200" b="1" kern="1200" dirty="0">
                          <a:solidFill>
                            <a:schemeClr val="tx1"/>
                          </a:solidFill>
                          <a:effectLst/>
                          <a:latin typeface="+mn-lt"/>
                          <a:ea typeface="+mn-ea"/>
                          <a:cs typeface="+mn-cs"/>
                        </a:rPr>
                        <a:t>1. </a:t>
                      </a:r>
                      <a:r>
                        <a:rPr lang="hu-HU" sz="1200" b="1" kern="1200" dirty="0" err="1">
                          <a:solidFill>
                            <a:schemeClr val="tx1"/>
                          </a:solidFill>
                          <a:effectLst/>
                          <a:latin typeface="+mn-lt"/>
                          <a:ea typeface="+mn-ea"/>
                          <a:cs typeface="+mn-cs"/>
                        </a:rPr>
                        <a:t>Issuance</a:t>
                      </a:r>
                      <a:r>
                        <a:rPr lang="hu-HU" sz="1200" b="1" kern="1200" dirty="0">
                          <a:solidFill>
                            <a:schemeClr val="tx1"/>
                          </a:solidFill>
                          <a:effectLst/>
                          <a:latin typeface="+mn-lt"/>
                          <a:ea typeface="+mn-ea"/>
                          <a:cs typeface="+mn-cs"/>
                        </a:rPr>
                        <a:t> of </a:t>
                      </a:r>
                      <a:r>
                        <a:rPr lang="hu-HU" sz="1200" b="1" kern="1200" dirty="0" err="1">
                          <a:solidFill>
                            <a:schemeClr val="tx1"/>
                          </a:solidFill>
                          <a:effectLst/>
                          <a:latin typeface="+mn-lt"/>
                          <a:ea typeface="+mn-ea"/>
                          <a:cs typeface="+mn-cs"/>
                        </a:rPr>
                        <a:t>certificates</a:t>
                      </a:r>
                      <a:r>
                        <a:rPr lang="hu-HU" sz="1200" b="1" kern="1200" dirty="0">
                          <a:solidFill>
                            <a:schemeClr val="tx1"/>
                          </a:solidFill>
                          <a:effectLst/>
                          <a:latin typeface="+mn-lt"/>
                          <a:ea typeface="+mn-ea"/>
                          <a:cs typeface="+mn-cs"/>
                        </a:rPr>
                        <a:t> - </a:t>
                      </a:r>
                      <a:r>
                        <a:rPr lang="hu-HU" sz="1200" b="1" kern="1200" dirty="0" err="1">
                          <a:solidFill>
                            <a:schemeClr val="tx1"/>
                          </a:solidFill>
                          <a:effectLst/>
                          <a:latin typeface="+mn-lt"/>
                          <a:ea typeface="+mn-ea"/>
                          <a:cs typeface="+mn-cs"/>
                        </a:rPr>
                        <a:t>certificate</a:t>
                      </a:r>
                      <a:r>
                        <a:rPr lang="hu-HU" sz="1200" b="1" kern="1200" dirty="0">
                          <a:solidFill>
                            <a:schemeClr val="tx1"/>
                          </a:solidFill>
                          <a:effectLst/>
                          <a:latin typeface="+mn-lt"/>
                          <a:ea typeface="+mn-ea"/>
                          <a:cs typeface="+mn-cs"/>
                        </a:rPr>
                        <a:t> of </a:t>
                      </a:r>
                      <a:r>
                        <a:rPr lang="hu-HU" sz="1200" b="1" kern="1200" dirty="0" err="1">
                          <a:solidFill>
                            <a:schemeClr val="tx1"/>
                          </a:solidFill>
                          <a:effectLst/>
                          <a:latin typeface="+mn-lt"/>
                          <a:ea typeface="+mn-ea"/>
                          <a:cs typeface="+mn-cs"/>
                        </a:rPr>
                        <a:t>student</a:t>
                      </a:r>
                      <a:r>
                        <a:rPr lang="hu-HU" sz="1200" b="1" kern="1200" dirty="0">
                          <a:solidFill>
                            <a:schemeClr val="tx1"/>
                          </a:solidFill>
                          <a:effectLst/>
                          <a:latin typeface="+mn-lt"/>
                          <a:ea typeface="+mn-ea"/>
                          <a:cs typeface="+mn-cs"/>
                        </a:rPr>
                        <a:t> status, </a:t>
                      </a:r>
                      <a:r>
                        <a:rPr lang="hu-HU" sz="1200" b="1" kern="1200" dirty="0" err="1">
                          <a:solidFill>
                            <a:schemeClr val="tx1"/>
                          </a:solidFill>
                          <a:effectLst/>
                          <a:latin typeface="+mn-lt"/>
                          <a:ea typeface="+mn-ea"/>
                          <a:cs typeface="+mn-cs"/>
                        </a:rPr>
                        <a:t>transcript</a:t>
                      </a:r>
                      <a:r>
                        <a:rPr lang="hu-HU" sz="1200" b="1" kern="1200" dirty="0">
                          <a:solidFill>
                            <a:schemeClr val="tx1"/>
                          </a:solidFill>
                          <a:effectLst/>
                          <a:latin typeface="+mn-lt"/>
                          <a:ea typeface="+mn-ea"/>
                          <a:cs typeface="+mn-cs"/>
                        </a:rPr>
                        <a:t> of </a:t>
                      </a:r>
                      <a:r>
                        <a:rPr lang="hu-HU" sz="1200" b="1" kern="1200" dirty="0" err="1">
                          <a:solidFill>
                            <a:schemeClr val="tx1"/>
                          </a:solidFill>
                          <a:effectLst/>
                          <a:latin typeface="+mn-lt"/>
                          <a:ea typeface="+mn-ea"/>
                          <a:cs typeface="+mn-cs"/>
                        </a:rPr>
                        <a:t>records</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certificates</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related</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to</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studies</a:t>
                      </a:r>
                      <a:r>
                        <a:rPr lang="hu-HU" sz="1200" b="1" kern="1200" dirty="0">
                          <a:solidFill>
                            <a:schemeClr val="tx1"/>
                          </a:solidFill>
                          <a:effectLst/>
                          <a:latin typeface="+mn-lt"/>
                          <a:ea typeface="+mn-ea"/>
                          <a:cs typeface="+mn-cs"/>
                        </a:rPr>
                        <a:t> / </a:t>
                      </a:r>
                      <a:r>
                        <a:rPr lang="hu-HU" sz="1200" b="1" kern="1200" dirty="0" err="1">
                          <a:solidFill>
                            <a:schemeClr val="tx1"/>
                          </a:solidFill>
                          <a:effectLst/>
                          <a:latin typeface="+mn-lt"/>
                          <a:ea typeface="+mn-ea"/>
                          <a:cs typeface="+mn-cs"/>
                        </a:rPr>
                        <a:t>self-finance</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procedure</a:t>
                      </a:r>
                      <a:r>
                        <a:rPr lang="hu-HU" sz="1200" b="1" kern="1200" dirty="0">
                          <a:solidFill>
                            <a:schemeClr val="tx1"/>
                          </a:solidFill>
                          <a:effectLst/>
                          <a:latin typeface="+mn-lt"/>
                          <a:ea typeface="+mn-ea"/>
                          <a:cs typeface="+mn-cs"/>
                        </a:rPr>
                        <a:t> / </a:t>
                      </a:r>
                      <a:r>
                        <a:rPr lang="hu-HU" sz="1200" b="1" kern="1200" dirty="0" err="1">
                          <a:solidFill>
                            <a:schemeClr val="tx1"/>
                          </a:solidFill>
                          <a:effectLst/>
                          <a:latin typeface="+mn-lt"/>
                          <a:ea typeface="+mn-ea"/>
                          <a:cs typeface="+mn-cs"/>
                        </a:rPr>
                        <a:t>credits</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obtained</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certificates</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requested</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by</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embassies</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certificate</a:t>
                      </a:r>
                      <a:r>
                        <a:rPr lang="hu-HU" sz="1200" b="1" kern="1200" dirty="0">
                          <a:solidFill>
                            <a:schemeClr val="tx1"/>
                          </a:solidFill>
                          <a:effectLst/>
                          <a:latin typeface="+mn-lt"/>
                          <a:ea typeface="+mn-ea"/>
                          <a:cs typeface="+mn-cs"/>
                        </a:rPr>
                        <a:t> of </a:t>
                      </a:r>
                      <a:r>
                        <a:rPr lang="hu-HU" sz="1200" b="1" kern="1200" dirty="0" err="1">
                          <a:solidFill>
                            <a:schemeClr val="tx1"/>
                          </a:solidFill>
                          <a:effectLst/>
                          <a:latin typeface="+mn-lt"/>
                          <a:ea typeface="+mn-ea"/>
                          <a:cs typeface="+mn-cs"/>
                        </a:rPr>
                        <a:t>continuing</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studies</a:t>
                      </a:r>
                      <a:r>
                        <a:rPr lang="hu-HU" sz="1200" b="1" kern="1200" dirty="0">
                          <a:solidFill>
                            <a:schemeClr val="tx1"/>
                          </a:solidFill>
                          <a:effectLst/>
                          <a:latin typeface="+mn-lt"/>
                          <a:ea typeface="+mn-ea"/>
                          <a:cs typeface="+mn-cs"/>
                        </a:rPr>
                        <a:t> in English, diploma </a:t>
                      </a:r>
                      <a:r>
                        <a:rPr lang="hu-HU" sz="1200" b="1" kern="1200" dirty="0" err="1">
                          <a:solidFill>
                            <a:schemeClr val="tx1"/>
                          </a:solidFill>
                          <a:effectLst/>
                          <a:latin typeface="+mn-lt"/>
                          <a:ea typeface="+mn-ea"/>
                          <a:cs typeface="+mn-cs"/>
                        </a:rPr>
                        <a:t>certificates</a:t>
                      </a:r>
                      <a:r>
                        <a:rPr lang="hu-HU" sz="1200" b="1" kern="1200" dirty="0">
                          <a:solidFill>
                            <a:schemeClr val="tx1"/>
                          </a:solidFill>
                          <a:effectLst/>
                          <a:latin typeface="+mn-lt"/>
                          <a:ea typeface="+mn-ea"/>
                          <a:cs typeface="+mn-cs"/>
                        </a:rPr>
                        <a:t> </a:t>
                      </a:r>
                    </a:p>
                    <a:p>
                      <a:r>
                        <a:rPr lang="hu-HU" sz="1200" b="1" kern="1200" dirty="0">
                          <a:solidFill>
                            <a:schemeClr val="tx1"/>
                          </a:solidFill>
                          <a:effectLst/>
                          <a:latin typeface="+mn-lt"/>
                          <a:ea typeface="+mn-ea"/>
                          <a:cs typeface="+mn-cs"/>
                        </a:rPr>
                        <a:t>2. </a:t>
                      </a:r>
                      <a:r>
                        <a:rPr lang="hu-HU" sz="1200" b="1" kern="1200" dirty="0" err="1">
                          <a:solidFill>
                            <a:schemeClr val="tx1"/>
                          </a:solidFill>
                          <a:effectLst/>
                          <a:latin typeface="+mn-lt"/>
                          <a:ea typeface="+mn-ea"/>
                          <a:cs typeface="+mn-cs"/>
                        </a:rPr>
                        <a:t>Applying</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for</a:t>
                      </a:r>
                      <a:r>
                        <a:rPr lang="hu-HU" sz="1200" b="1" kern="1200" dirty="0">
                          <a:solidFill>
                            <a:schemeClr val="tx1"/>
                          </a:solidFill>
                          <a:effectLst/>
                          <a:latin typeface="+mn-lt"/>
                          <a:ea typeface="+mn-ea"/>
                          <a:cs typeface="+mn-cs"/>
                        </a:rPr>
                        <a:t> a </a:t>
                      </a:r>
                      <a:r>
                        <a:rPr lang="hu-HU" sz="1200" b="1" kern="1200" dirty="0" err="1">
                          <a:solidFill>
                            <a:schemeClr val="tx1"/>
                          </a:solidFill>
                          <a:effectLst/>
                          <a:latin typeface="+mn-lt"/>
                          <a:ea typeface="+mn-ea"/>
                          <a:cs typeface="+mn-cs"/>
                        </a:rPr>
                        <a:t>student</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card</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receiving</a:t>
                      </a:r>
                      <a:r>
                        <a:rPr lang="hu-HU" sz="1200" b="1" kern="1200" dirty="0">
                          <a:solidFill>
                            <a:schemeClr val="tx1"/>
                          </a:solidFill>
                          <a:effectLst/>
                          <a:latin typeface="+mn-lt"/>
                          <a:ea typeface="+mn-ea"/>
                          <a:cs typeface="+mn-cs"/>
                        </a:rPr>
                        <a:t> a </a:t>
                      </a:r>
                      <a:r>
                        <a:rPr lang="hu-HU" sz="1200" b="1" kern="1200" dirty="0" err="1">
                          <a:solidFill>
                            <a:schemeClr val="tx1"/>
                          </a:solidFill>
                          <a:effectLst/>
                          <a:latin typeface="+mn-lt"/>
                          <a:ea typeface="+mn-ea"/>
                          <a:cs typeface="+mn-cs"/>
                        </a:rPr>
                        <a:t>student</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card</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validating</a:t>
                      </a:r>
                      <a:r>
                        <a:rPr lang="hu-HU" sz="1200" b="1" kern="1200" dirty="0">
                          <a:solidFill>
                            <a:schemeClr val="tx1"/>
                          </a:solidFill>
                          <a:effectLst/>
                          <a:latin typeface="+mn-lt"/>
                          <a:ea typeface="+mn-ea"/>
                          <a:cs typeface="+mn-cs"/>
                        </a:rPr>
                        <a:t> a </a:t>
                      </a:r>
                      <a:r>
                        <a:rPr lang="hu-HU" sz="1200" b="1" kern="1200" dirty="0" err="1">
                          <a:solidFill>
                            <a:schemeClr val="tx1"/>
                          </a:solidFill>
                          <a:effectLst/>
                          <a:latin typeface="+mn-lt"/>
                          <a:ea typeface="+mn-ea"/>
                          <a:cs typeface="+mn-cs"/>
                        </a:rPr>
                        <a:t>student</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card</a:t>
                      </a:r>
                      <a:r>
                        <a:rPr lang="hu-HU" sz="1200" b="1" kern="1200" dirty="0">
                          <a:solidFill>
                            <a:schemeClr val="tx1"/>
                          </a:solidFill>
                          <a:effectLst/>
                          <a:latin typeface="+mn-lt"/>
                          <a:ea typeface="+mn-ea"/>
                          <a:cs typeface="+mn-cs"/>
                        </a:rPr>
                        <a:t> </a:t>
                      </a:r>
                    </a:p>
                    <a:p>
                      <a:r>
                        <a:rPr lang="hu-HU" sz="1200" b="1" kern="1200" dirty="0">
                          <a:solidFill>
                            <a:schemeClr val="tx1"/>
                          </a:solidFill>
                          <a:effectLst/>
                          <a:latin typeface="+mn-lt"/>
                          <a:ea typeface="+mn-ea"/>
                          <a:cs typeface="+mn-cs"/>
                        </a:rPr>
                        <a:t>3. </a:t>
                      </a:r>
                      <a:r>
                        <a:rPr lang="hu-HU" sz="1200" b="1" kern="1200" dirty="0" err="1">
                          <a:solidFill>
                            <a:schemeClr val="tx1"/>
                          </a:solidFill>
                          <a:effectLst/>
                          <a:latin typeface="+mn-lt"/>
                          <a:ea typeface="+mn-ea"/>
                          <a:cs typeface="+mn-cs"/>
                        </a:rPr>
                        <a:t>Admission</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assistance</a:t>
                      </a:r>
                      <a:r>
                        <a:rPr lang="hu-HU" sz="1200" b="1" kern="1200" dirty="0">
                          <a:solidFill>
                            <a:schemeClr val="tx1"/>
                          </a:solidFill>
                          <a:effectLst/>
                          <a:latin typeface="+mn-lt"/>
                          <a:ea typeface="+mn-ea"/>
                          <a:cs typeface="+mn-cs"/>
                        </a:rPr>
                        <a:t> </a:t>
                      </a:r>
                    </a:p>
                    <a:p>
                      <a:r>
                        <a:rPr lang="hu-HU" sz="1200" b="1" kern="1200" dirty="0">
                          <a:solidFill>
                            <a:schemeClr val="tx1"/>
                          </a:solidFill>
                          <a:effectLst/>
                          <a:latin typeface="+mn-lt"/>
                          <a:ea typeface="+mn-ea"/>
                          <a:cs typeface="+mn-cs"/>
                        </a:rPr>
                        <a:t>4. </a:t>
                      </a:r>
                      <a:r>
                        <a:rPr lang="hu-HU" sz="1200" b="1" kern="1200" dirty="0" err="1">
                          <a:solidFill>
                            <a:schemeClr val="tx1"/>
                          </a:solidFill>
                          <a:effectLst/>
                          <a:latin typeface="+mn-lt"/>
                          <a:ea typeface="+mn-ea"/>
                          <a:cs typeface="+mn-cs"/>
                        </a:rPr>
                        <a:t>Answering</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questions</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related</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to</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studies</a:t>
                      </a:r>
                      <a:r>
                        <a:rPr lang="hu-HU" sz="1200" b="1" kern="1200" dirty="0">
                          <a:solidFill>
                            <a:schemeClr val="tx1"/>
                          </a:solidFill>
                          <a:effectLst/>
                          <a:latin typeface="+mn-lt"/>
                          <a:ea typeface="+mn-ea"/>
                          <a:cs typeface="+mn-cs"/>
                        </a:rPr>
                        <a:t> </a:t>
                      </a:r>
                    </a:p>
                    <a:p>
                      <a:r>
                        <a:rPr lang="hu-HU" sz="1200" b="1" kern="1200" dirty="0">
                          <a:solidFill>
                            <a:schemeClr val="tx1"/>
                          </a:solidFill>
                          <a:effectLst/>
                          <a:latin typeface="+mn-lt"/>
                          <a:ea typeface="+mn-ea"/>
                          <a:cs typeface="+mn-cs"/>
                        </a:rPr>
                        <a:t>5. </a:t>
                      </a:r>
                      <a:r>
                        <a:rPr lang="hu-HU" sz="1200" b="1" kern="1200" dirty="0" err="1">
                          <a:solidFill>
                            <a:schemeClr val="tx1"/>
                          </a:solidFill>
                          <a:effectLst/>
                          <a:latin typeface="+mn-lt"/>
                          <a:ea typeface="+mn-ea"/>
                          <a:cs typeface="+mn-cs"/>
                        </a:rPr>
                        <a:t>Assistance</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with</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applications</a:t>
                      </a:r>
                      <a:r>
                        <a:rPr lang="hu-HU" sz="1200" b="1" kern="1200" dirty="0">
                          <a:solidFill>
                            <a:schemeClr val="tx1"/>
                          </a:solidFill>
                          <a:effectLst/>
                          <a:latin typeface="+mn-lt"/>
                          <a:ea typeface="+mn-ea"/>
                          <a:cs typeface="+mn-cs"/>
                        </a:rPr>
                        <a:t> </a:t>
                      </a:r>
                    </a:p>
                    <a:p>
                      <a:r>
                        <a:rPr lang="hu-HU" sz="1200" b="1" kern="1200" dirty="0">
                          <a:solidFill>
                            <a:schemeClr val="tx1"/>
                          </a:solidFill>
                          <a:effectLst/>
                          <a:latin typeface="+mn-lt"/>
                          <a:ea typeface="+mn-ea"/>
                          <a:cs typeface="+mn-cs"/>
                        </a:rPr>
                        <a:t>6. </a:t>
                      </a:r>
                      <a:r>
                        <a:rPr lang="hu-HU" sz="1200" b="1" kern="1200" dirty="0" err="1">
                          <a:solidFill>
                            <a:schemeClr val="tx1"/>
                          </a:solidFill>
                          <a:effectLst/>
                          <a:latin typeface="+mn-lt"/>
                          <a:ea typeface="+mn-ea"/>
                          <a:cs typeface="+mn-cs"/>
                        </a:rPr>
                        <a:t>Dealing</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with</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problems</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with</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the</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Neptune</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system</a:t>
                      </a:r>
                      <a:r>
                        <a:rPr lang="hu-HU" sz="1200" b="1" kern="1200" dirty="0">
                          <a:solidFill>
                            <a:schemeClr val="tx1"/>
                          </a:solidFill>
                          <a:effectLst/>
                          <a:latin typeface="+mn-lt"/>
                          <a:ea typeface="+mn-ea"/>
                          <a:cs typeface="+mn-cs"/>
                        </a:rPr>
                        <a:t> </a:t>
                      </a:r>
                    </a:p>
                    <a:p>
                      <a:r>
                        <a:rPr lang="hu-HU" sz="1200" b="1" kern="1200" dirty="0">
                          <a:solidFill>
                            <a:schemeClr val="tx1"/>
                          </a:solidFill>
                          <a:effectLst/>
                          <a:latin typeface="+mn-lt"/>
                          <a:ea typeface="+mn-ea"/>
                          <a:cs typeface="+mn-cs"/>
                        </a:rPr>
                        <a:t>7. </a:t>
                      </a:r>
                      <a:r>
                        <a:rPr lang="hu-HU" sz="1200" b="1" kern="1200" dirty="0" err="1">
                          <a:solidFill>
                            <a:schemeClr val="tx1"/>
                          </a:solidFill>
                          <a:effectLst/>
                          <a:latin typeface="+mn-lt"/>
                          <a:ea typeface="+mn-ea"/>
                          <a:cs typeface="+mn-cs"/>
                        </a:rPr>
                        <a:t>Issues</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related</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to</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scholarships</a:t>
                      </a:r>
                      <a:r>
                        <a:rPr lang="hu-HU" sz="1200" b="1" kern="1200" dirty="0">
                          <a:solidFill>
                            <a:schemeClr val="tx1"/>
                          </a:solidFill>
                          <a:effectLst/>
                          <a:latin typeface="+mn-lt"/>
                          <a:ea typeface="+mn-ea"/>
                          <a:cs typeface="+mn-cs"/>
                        </a:rPr>
                        <a:t> and </a:t>
                      </a:r>
                      <a:r>
                        <a:rPr lang="hu-HU" sz="1200" b="1" kern="1200" dirty="0" err="1">
                          <a:solidFill>
                            <a:schemeClr val="tx1"/>
                          </a:solidFill>
                          <a:effectLst/>
                          <a:latin typeface="+mn-lt"/>
                          <a:ea typeface="+mn-ea"/>
                          <a:cs typeface="+mn-cs"/>
                        </a:rPr>
                        <a:t>housing</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benefits</a:t>
                      </a:r>
                      <a:endParaRPr lang="hu-HU" sz="1200" b="1" kern="1200" dirty="0">
                        <a:solidFill>
                          <a:schemeClr val="tx1"/>
                        </a:solidFill>
                        <a:effectLst/>
                        <a:latin typeface="+mn-lt"/>
                        <a:ea typeface="+mn-ea"/>
                        <a:cs typeface="+mn-cs"/>
                      </a:endParaRPr>
                    </a:p>
                    <a:p>
                      <a:pPr>
                        <a:lnSpc>
                          <a:spcPct val="115000"/>
                        </a:lnSpc>
                        <a:spcAft>
                          <a:spcPts val="1000"/>
                        </a:spcAft>
                      </a:pPr>
                      <a:endParaRPr lang="hu-HU" sz="1400" b="1" kern="1200" baseline="0" dirty="0">
                        <a:solidFill>
                          <a:schemeClr val="tx1"/>
                        </a:solidFill>
                        <a:effectLst/>
                        <a:latin typeface="+mn-lt"/>
                        <a:ea typeface="+mn-ea"/>
                        <a:cs typeface="+mn-cs"/>
                      </a:endParaRPr>
                    </a:p>
                  </a:txBody>
                  <a:tcPr marL="68580" marR="68580" marT="0" marB="0"/>
                </a:tc>
                <a:tc>
                  <a:txBody>
                    <a:bodyPr/>
                    <a:lstStyle/>
                    <a:p>
                      <a:pPr>
                        <a:lnSpc>
                          <a:spcPct val="115000"/>
                        </a:lnSpc>
                        <a:spcAft>
                          <a:spcPts val="1000"/>
                        </a:spcAft>
                      </a:pPr>
                      <a:r>
                        <a:rPr lang="hu-HU" sz="1200" b="1" u="sng" dirty="0">
                          <a:solidFill>
                            <a:schemeClr val="tx1">
                              <a:lumMod val="95000"/>
                              <a:lumOff val="5000"/>
                            </a:schemeClr>
                          </a:solidFill>
                          <a:effectLst/>
                          <a:hlinkClick r:id="rId2"/>
                        </a:rPr>
                        <a:t>vegh.ildiko@uni-mate.hu</a:t>
                      </a:r>
                      <a:r>
                        <a:rPr lang="hu-HU" sz="1200" b="1" u="sng" dirty="0">
                          <a:solidFill>
                            <a:schemeClr val="tx1">
                              <a:lumMod val="95000"/>
                              <a:lumOff val="5000"/>
                            </a:schemeClr>
                          </a:solidFill>
                          <a:effectLst/>
                        </a:rPr>
                        <a:t> </a:t>
                      </a:r>
                      <a:endParaRPr lang="hu-HU" sz="1800" b="1" dirty="0">
                        <a:solidFill>
                          <a:schemeClr val="tx1">
                            <a:lumMod val="95000"/>
                            <a:lumOff val="5000"/>
                          </a:schemeClr>
                        </a:solidFill>
                        <a:effectLst/>
                      </a:endParaRPr>
                    </a:p>
                    <a:p>
                      <a:pPr>
                        <a:lnSpc>
                          <a:spcPct val="115000"/>
                        </a:lnSpc>
                        <a:spcAft>
                          <a:spcPts val="1000"/>
                        </a:spcAft>
                      </a:pPr>
                      <a:r>
                        <a:rPr lang="hu-HU" sz="1200" b="0" dirty="0">
                          <a:effectLst/>
                        </a:rPr>
                        <a:t>Gyöngyös, A Building, 1st </a:t>
                      </a:r>
                      <a:r>
                        <a:rPr lang="hu-HU" sz="1200" b="0" dirty="0" err="1">
                          <a:effectLst/>
                        </a:rPr>
                        <a:t>floor</a:t>
                      </a:r>
                      <a:r>
                        <a:rPr lang="hu-HU" sz="1200" b="0" dirty="0">
                          <a:effectLst/>
                        </a:rPr>
                        <a:t> </a:t>
                      </a:r>
                      <a:endParaRPr lang="hu-HU" sz="1800" b="0" dirty="0">
                        <a:effectLst/>
                      </a:endParaRPr>
                    </a:p>
                    <a:p>
                      <a:pPr>
                        <a:lnSpc>
                          <a:spcPct val="115000"/>
                        </a:lnSpc>
                        <a:spcAft>
                          <a:spcPts val="1000"/>
                        </a:spcAft>
                      </a:pPr>
                      <a:r>
                        <a:rPr lang="en-GB" sz="1200" b="0" dirty="0">
                          <a:effectLst/>
                        </a:rPr>
                        <a:t>Phone: +36 </a:t>
                      </a:r>
                      <a:r>
                        <a:rPr lang="hu-HU" sz="1200" b="0" dirty="0">
                          <a:effectLst/>
                        </a:rPr>
                        <a:t>37 518-307</a:t>
                      </a:r>
                    </a:p>
                    <a:p>
                      <a:pPr>
                        <a:lnSpc>
                          <a:spcPct val="115000"/>
                        </a:lnSpc>
                        <a:spcAft>
                          <a:spcPts val="1000"/>
                        </a:spcAft>
                      </a:pPr>
                      <a:endParaRPr lang="hu-HU"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hu-HU"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hu-HU" sz="1200" b="1" u="sng" kern="1200" dirty="0">
                          <a:solidFill>
                            <a:schemeClr val="tx1">
                              <a:lumMod val="95000"/>
                              <a:lumOff val="5000"/>
                            </a:schemeClr>
                          </a:solidFill>
                          <a:effectLst/>
                          <a:latin typeface="+mn-lt"/>
                          <a:ea typeface="+mn-ea"/>
                          <a:cs typeface="+mn-cs"/>
                          <a:hlinkClick r:id="rId3"/>
                        </a:rPr>
                        <a:t>tatraine.biro.barbara@uni-mate.hu</a:t>
                      </a:r>
                      <a:r>
                        <a:rPr lang="hu-HU" sz="1200" b="1" u="sng" kern="1200" dirty="0">
                          <a:solidFill>
                            <a:schemeClr val="tx1">
                              <a:lumMod val="95000"/>
                              <a:lumOff val="5000"/>
                            </a:schemeClr>
                          </a:solidFill>
                          <a:effectLst/>
                          <a:latin typeface="+mn-lt"/>
                          <a:ea typeface="+mn-ea"/>
                          <a:cs typeface="+mn-cs"/>
                        </a:rPr>
                        <a:t> </a:t>
                      </a:r>
                    </a:p>
                    <a:p>
                      <a:pPr>
                        <a:lnSpc>
                          <a:spcPct val="115000"/>
                        </a:lnSpc>
                        <a:spcAft>
                          <a:spcPts val="1000"/>
                        </a:spcAft>
                      </a:pPr>
                      <a:r>
                        <a:rPr lang="hu-HU" sz="1200" b="0" dirty="0">
                          <a:effectLst/>
                        </a:rPr>
                        <a:t>Gyöngyös, A Building, 1st </a:t>
                      </a:r>
                      <a:r>
                        <a:rPr lang="hu-HU" sz="1200" b="0" dirty="0" err="1">
                          <a:effectLst/>
                        </a:rPr>
                        <a:t>floor</a:t>
                      </a:r>
                      <a:r>
                        <a:rPr lang="hu-HU" sz="1200" b="0" dirty="0">
                          <a:effectLst/>
                        </a:rPr>
                        <a:t> 1.206</a:t>
                      </a:r>
                      <a:endParaRPr lang="hu-HU" sz="1800" b="0" dirty="0">
                        <a:effectLst/>
                      </a:endParaRPr>
                    </a:p>
                    <a:p>
                      <a:pPr>
                        <a:lnSpc>
                          <a:spcPct val="115000"/>
                        </a:lnSpc>
                        <a:spcAft>
                          <a:spcPts val="1000"/>
                        </a:spcAft>
                      </a:pPr>
                      <a:r>
                        <a:rPr lang="en-GB" sz="1200" b="0" dirty="0">
                          <a:effectLst/>
                        </a:rPr>
                        <a:t>Phone: +36 </a:t>
                      </a:r>
                      <a:r>
                        <a:rPr lang="hu-HU" sz="1200" b="0" dirty="0">
                          <a:effectLst/>
                        </a:rPr>
                        <a:t>37 518-394</a:t>
                      </a:r>
                      <a:endParaRPr lang="hu-H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endParaRPr lang="hu-HU" sz="1200" b="0" dirty="0">
                        <a:effectLst/>
                      </a:endParaRPr>
                    </a:p>
                    <a:p>
                      <a:pPr>
                        <a:lnSpc>
                          <a:spcPct val="115000"/>
                        </a:lnSpc>
                        <a:spcAft>
                          <a:spcPts val="1000"/>
                        </a:spcAft>
                      </a:pPr>
                      <a:r>
                        <a:rPr lang="en-GB" sz="1200" b="0" dirty="0">
                          <a:effectLst/>
                        </a:rPr>
                        <a:t>Mon, Wed, </a:t>
                      </a:r>
                      <a:r>
                        <a:rPr lang="hu-HU" sz="1200" b="0" dirty="0" err="1">
                          <a:effectLst/>
                        </a:rPr>
                        <a:t>Th</a:t>
                      </a:r>
                      <a:r>
                        <a:rPr lang="en-GB" sz="1200" b="0" dirty="0">
                          <a:effectLst/>
                        </a:rPr>
                        <a:t>  </a:t>
                      </a:r>
                      <a:endParaRPr lang="hu-HU" sz="1800" b="0" dirty="0">
                        <a:effectLst/>
                      </a:endParaRPr>
                    </a:p>
                    <a:p>
                      <a:pPr>
                        <a:lnSpc>
                          <a:spcPct val="115000"/>
                        </a:lnSpc>
                        <a:spcAft>
                          <a:spcPts val="1000"/>
                        </a:spcAft>
                      </a:pPr>
                      <a:r>
                        <a:rPr lang="en-GB" sz="1200" b="0" dirty="0">
                          <a:effectLst/>
                        </a:rPr>
                        <a:t>09:00-12:00</a:t>
                      </a:r>
                      <a:endParaRPr lang="hu-HU"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hu-HU" sz="1200" b="0" dirty="0">
                        <a:effectLst/>
                      </a:endParaRPr>
                    </a:p>
                    <a:p>
                      <a:pPr>
                        <a:lnSpc>
                          <a:spcPct val="115000"/>
                        </a:lnSpc>
                        <a:spcAft>
                          <a:spcPts val="1000"/>
                        </a:spcAft>
                      </a:pPr>
                      <a:endParaRPr lang="hu-HU" sz="1200" b="0" dirty="0">
                        <a:effectLst/>
                      </a:endParaRPr>
                    </a:p>
                    <a:p>
                      <a:pPr>
                        <a:lnSpc>
                          <a:spcPct val="115000"/>
                        </a:lnSpc>
                        <a:spcAft>
                          <a:spcPts val="1000"/>
                        </a:spcAft>
                      </a:pPr>
                      <a:endParaRPr lang="hu-HU" sz="1200" b="0" dirty="0">
                        <a:effectLst/>
                      </a:endParaRPr>
                    </a:p>
                    <a:p>
                      <a:pPr>
                        <a:lnSpc>
                          <a:spcPct val="115000"/>
                        </a:lnSpc>
                        <a:spcAft>
                          <a:spcPts val="1000"/>
                        </a:spcAft>
                      </a:pPr>
                      <a:endParaRPr lang="hu-HU" sz="1200" b="0" dirty="0">
                        <a:effectLst/>
                      </a:endParaRPr>
                    </a:p>
                    <a:p>
                      <a:pPr>
                        <a:lnSpc>
                          <a:spcPct val="115000"/>
                        </a:lnSpc>
                        <a:spcAft>
                          <a:spcPts val="1000"/>
                        </a:spcAft>
                      </a:pPr>
                      <a:r>
                        <a:rPr lang="en-GB" sz="1200" b="0" dirty="0">
                          <a:effectLst/>
                        </a:rPr>
                        <a:t>Mon, Wed, </a:t>
                      </a:r>
                      <a:r>
                        <a:rPr lang="hu-HU" sz="1200" b="0" dirty="0" err="1">
                          <a:effectLst/>
                        </a:rPr>
                        <a:t>Th</a:t>
                      </a:r>
                      <a:endParaRPr lang="hu-HU" sz="1800" b="0" dirty="0">
                        <a:effectLst/>
                      </a:endParaRPr>
                    </a:p>
                    <a:p>
                      <a:pPr>
                        <a:lnSpc>
                          <a:spcPct val="115000"/>
                        </a:lnSpc>
                        <a:spcAft>
                          <a:spcPts val="1000"/>
                        </a:spcAft>
                      </a:pPr>
                      <a:r>
                        <a:rPr lang="en-GB" sz="1200" b="0" dirty="0">
                          <a:effectLst/>
                        </a:rPr>
                        <a:t>09:00-12:00</a:t>
                      </a:r>
                      <a:endParaRPr lang="hu-HU"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2815491"/>
                  </a:ext>
                </a:extLst>
              </a:tr>
            </a:tbl>
          </a:graphicData>
        </a:graphic>
      </p:graphicFrame>
      <p:sp>
        <p:nvSpPr>
          <p:cNvPr id="3" name="Dia számának helye 2">
            <a:extLst>
              <a:ext uri="{FF2B5EF4-FFF2-40B4-BE49-F238E27FC236}">
                <a16:creationId xmlns:a16="http://schemas.microsoft.com/office/drawing/2014/main" id="{783838EB-5411-21BA-084C-307FD9AAD604}"/>
              </a:ext>
            </a:extLst>
          </p:cNvPr>
          <p:cNvSpPr>
            <a:spLocks noGrp="1"/>
          </p:cNvSpPr>
          <p:nvPr>
            <p:ph type="sldNum" sz="quarter" idx="12"/>
          </p:nvPr>
        </p:nvSpPr>
        <p:spPr/>
        <p:txBody>
          <a:bodyPr/>
          <a:lstStyle/>
          <a:p>
            <a:fld id="{E97799C9-84D9-46D2-A11E-BCF8A720529D}" type="slidenum">
              <a:rPr lang="en-US" b="1" smtClean="0">
                <a:effectLst>
                  <a:outerShdw blurRad="38100" dist="38100" dir="2700000" algn="tl">
                    <a:srgbClr val="000000">
                      <a:alpha val="43137"/>
                    </a:srgbClr>
                  </a:outerShdw>
                </a:effectLst>
              </a:rPr>
              <a:t>5</a:t>
            </a:fld>
            <a:endParaRPr lang="en-US" b="1" dirty="0">
              <a:effectLst>
                <a:outerShdw blurRad="38100" dist="38100" dir="2700000" algn="tl">
                  <a:srgbClr val="000000">
                    <a:alpha val="43137"/>
                  </a:srgbClr>
                </a:outerShdw>
              </a:effectLst>
            </a:endParaRPr>
          </a:p>
        </p:txBody>
      </p:sp>
      <p:sp>
        <p:nvSpPr>
          <p:cNvPr id="7" name="Téglalap 6">
            <a:extLst>
              <a:ext uri="{FF2B5EF4-FFF2-40B4-BE49-F238E27FC236}">
                <a16:creationId xmlns:a16="http://schemas.microsoft.com/office/drawing/2014/main" id="{C8EDA034-A7E3-9BA1-6253-20082682928E}"/>
              </a:ext>
            </a:extLst>
          </p:cNvPr>
          <p:cNvSpPr/>
          <p:nvPr/>
        </p:nvSpPr>
        <p:spPr>
          <a:xfrm>
            <a:off x="10033580" y="1517152"/>
            <a:ext cx="1364105" cy="346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hu-HU" sz="1600" b="1" dirty="0"/>
              <a:t>Office </a:t>
            </a:r>
            <a:r>
              <a:rPr lang="hu-HU" sz="1600" b="1" dirty="0" err="1"/>
              <a:t>hours</a:t>
            </a:r>
            <a:endParaRPr lang="hu-HU" sz="1600" b="1" dirty="0"/>
          </a:p>
        </p:txBody>
      </p:sp>
      <p:pic>
        <p:nvPicPr>
          <p:cNvPr id="6" name="Kép 5">
            <a:extLst>
              <a:ext uri="{FF2B5EF4-FFF2-40B4-BE49-F238E27FC236}">
                <a16:creationId xmlns:a16="http://schemas.microsoft.com/office/drawing/2014/main" id="{F0FADB73-E16B-4282-B992-E94F46DED066}"/>
              </a:ext>
            </a:extLst>
          </p:cNvPr>
          <p:cNvPicPr>
            <a:picLocks noChangeAspect="1"/>
          </p:cNvPicPr>
          <p:nvPr/>
        </p:nvPicPr>
        <p:blipFill>
          <a:blip r:embed="rId4"/>
          <a:stretch>
            <a:fillRect/>
          </a:stretch>
        </p:blipFill>
        <p:spPr>
          <a:xfrm>
            <a:off x="9991153" y="5602078"/>
            <a:ext cx="2200847" cy="1243692"/>
          </a:xfrm>
          <a:prstGeom prst="rect">
            <a:avLst/>
          </a:prstGeom>
        </p:spPr>
      </p:pic>
    </p:spTree>
    <p:extLst>
      <p:ext uri="{BB962C8B-B14F-4D97-AF65-F5344CB8AC3E}">
        <p14:creationId xmlns:p14="http://schemas.microsoft.com/office/powerpoint/2010/main" val="3861032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7D1193A-9654-2039-8E31-5DC913E0A003}"/>
              </a:ext>
            </a:extLst>
          </p:cNvPr>
          <p:cNvSpPr>
            <a:spLocks noGrp="1"/>
          </p:cNvSpPr>
          <p:nvPr>
            <p:ph type="title"/>
          </p:nvPr>
        </p:nvSpPr>
        <p:spPr/>
        <p:txBody>
          <a:bodyPr/>
          <a:lstStyle/>
          <a:p>
            <a:r>
              <a:rPr lang="hu-HU" dirty="0" err="1"/>
              <a:t>Other</a:t>
            </a:r>
            <a:r>
              <a:rPr lang="hu-HU" dirty="0"/>
              <a:t> </a:t>
            </a:r>
            <a:r>
              <a:rPr lang="hu-HU" dirty="0" err="1"/>
              <a:t>useful</a:t>
            </a:r>
            <a:r>
              <a:rPr lang="hu-HU" dirty="0"/>
              <a:t> </a:t>
            </a:r>
            <a:r>
              <a:rPr lang="hu-HU" dirty="0" err="1"/>
              <a:t>contacts</a:t>
            </a:r>
            <a:endParaRPr lang="hu-HU" dirty="0"/>
          </a:p>
        </p:txBody>
      </p:sp>
      <p:graphicFrame>
        <p:nvGraphicFramePr>
          <p:cNvPr id="4" name="Tartalom helye 3">
            <a:extLst>
              <a:ext uri="{FF2B5EF4-FFF2-40B4-BE49-F238E27FC236}">
                <a16:creationId xmlns:a16="http://schemas.microsoft.com/office/drawing/2014/main" id="{992031B0-0B72-7049-D6F1-298C1C56D0C9}"/>
              </a:ext>
            </a:extLst>
          </p:cNvPr>
          <p:cNvGraphicFramePr>
            <a:graphicFrameLocks noGrp="1"/>
          </p:cNvGraphicFramePr>
          <p:nvPr>
            <p:ph idx="1"/>
            <p:extLst>
              <p:ext uri="{D42A27DB-BD31-4B8C-83A1-F6EECF244321}">
                <p14:modId xmlns:p14="http://schemas.microsoft.com/office/powerpoint/2010/main" val="1240412909"/>
              </p:ext>
            </p:extLst>
          </p:nvPr>
        </p:nvGraphicFramePr>
        <p:xfrm>
          <a:off x="555696" y="2313710"/>
          <a:ext cx="11022222" cy="2924246"/>
        </p:xfrm>
        <a:graphic>
          <a:graphicData uri="http://schemas.openxmlformats.org/drawingml/2006/table">
            <a:tbl>
              <a:tblPr firstRow="1" firstCol="1" bandRow="1">
                <a:tableStyleId>{3B4B98B0-60AC-42C2-AFA5-B58CD77FA1E5}</a:tableStyleId>
              </a:tblPr>
              <a:tblGrid>
                <a:gridCol w="2479778">
                  <a:extLst>
                    <a:ext uri="{9D8B030D-6E8A-4147-A177-3AD203B41FA5}">
                      <a16:colId xmlns:a16="http://schemas.microsoft.com/office/drawing/2014/main" val="3171211038"/>
                    </a:ext>
                  </a:extLst>
                </a:gridCol>
                <a:gridCol w="3380238">
                  <a:extLst>
                    <a:ext uri="{9D8B030D-6E8A-4147-A177-3AD203B41FA5}">
                      <a16:colId xmlns:a16="http://schemas.microsoft.com/office/drawing/2014/main" val="4276039656"/>
                    </a:ext>
                  </a:extLst>
                </a:gridCol>
                <a:gridCol w="3767574">
                  <a:extLst>
                    <a:ext uri="{9D8B030D-6E8A-4147-A177-3AD203B41FA5}">
                      <a16:colId xmlns:a16="http://schemas.microsoft.com/office/drawing/2014/main" val="3348171468"/>
                    </a:ext>
                  </a:extLst>
                </a:gridCol>
                <a:gridCol w="1394632">
                  <a:extLst>
                    <a:ext uri="{9D8B030D-6E8A-4147-A177-3AD203B41FA5}">
                      <a16:colId xmlns:a16="http://schemas.microsoft.com/office/drawing/2014/main" val="2906192320"/>
                    </a:ext>
                  </a:extLst>
                </a:gridCol>
              </a:tblGrid>
              <a:tr h="1040836">
                <a:tc>
                  <a:txBody>
                    <a:bodyPr/>
                    <a:lstStyle/>
                    <a:p>
                      <a:pPr>
                        <a:lnSpc>
                          <a:spcPct val="115000"/>
                        </a:lnSpc>
                        <a:spcAft>
                          <a:spcPts val="1000"/>
                        </a:spcAft>
                      </a:pPr>
                      <a:r>
                        <a:rPr lang="hu-HU" sz="1600" dirty="0">
                          <a:effectLst/>
                        </a:rPr>
                        <a:t>MATE </a:t>
                      </a:r>
                      <a:r>
                        <a:rPr lang="hu-HU" sz="1600" dirty="0" err="1">
                          <a:effectLst/>
                        </a:rPr>
                        <a:t>Dormitory</a:t>
                      </a:r>
                      <a:r>
                        <a:rPr lang="hu-HU" sz="1600" dirty="0">
                          <a:effectLst/>
                        </a:rPr>
                        <a:t> </a:t>
                      </a:r>
                      <a:r>
                        <a:rPr lang="hu-HU" sz="1600" dirty="0" err="1">
                          <a:effectLst/>
                        </a:rPr>
                        <a:t>Director</a:t>
                      </a:r>
                      <a:r>
                        <a:rPr lang="hu-HU" sz="1600" dirty="0">
                          <a:effectLst/>
                        </a:rPr>
                        <a:t> – Gyöngyös </a:t>
                      </a:r>
                      <a:endParaRPr lang="hu-H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hu-HU" sz="1600" b="0" dirty="0">
                          <a:effectLst/>
                        </a:rPr>
                        <a:t>Mr. Márk Lakatos</a:t>
                      </a:r>
                      <a:endParaRPr lang="hu-HU" sz="2400" b="0" dirty="0">
                        <a:effectLst/>
                      </a:endParaRPr>
                    </a:p>
                    <a:p>
                      <a:pPr>
                        <a:lnSpc>
                          <a:spcPct val="115000"/>
                        </a:lnSpc>
                        <a:spcAft>
                          <a:spcPts val="1000"/>
                        </a:spcAft>
                      </a:pPr>
                      <a:r>
                        <a:rPr lang="hu-HU" sz="1600" b="0" dirty="0">
                          <a:effectLst/>
                        </a:rPr>
                        <a:t> </a:t>
                      </a:r>
                      <a:endParaRPr lang="hu-HU"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hu-HU" sz="1600" b="1" u="sng" dirty="0">
                          <a:solidFill>
                            <a:schemeClr val="tx1">
                              <a:lumMod val="95000"/>
                              <a:lumOff val="5000"/>
                            </a:schemeClr>
                          </a:solidFill>
                          <a:effectLst/>
                          <a:hlinkClick r:id="rId2"/>
                        </a:rPr>
                        <a:t>Lakatos.mark@uni-mate.hu</a:t>
                      </a:r>
                      <a:endParaRPr lang="hu-HU" sz="2400" b="1" dirty="0">
                        <a:solidFill>
                          <a:schemeClr val="tx1">
                            <a:lumMod val="95000"/>
                            <a:lumOff val="5000"/>
                          </a:schemeClr>
                        </a:solidFill>
                        <a:effectLst/>
                      </a:endParaRPr>
                    </a:p>
                  </a:txBody>
                  <a:tcPr marL="68580" marR="68580" marT="0" marB="0"/>
                </a:tc>
                <a:tc>
                  <a:txBody>
                    <a:bodyPr/>
                    <a:lstStyle/>
                    <a:p>
                      <a:pPr>
                        <a:lnSpc>
                          <a:spcPct val="115000"/>
                        </a:lnSpc>
                        <a:spcAft>
                          <a:spcPts val="1000"/>
                        </a:spcAft>
                      </a:pPr>
                      <a:endParaRPr lang="hu-HU"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1513938"/>
                  </a:ext>
                </a:extLst>
              </a:tr>
              <a:tr h="1573056">
                <a:tc>
                  <a:txBody>
                    <a:bodyPr/>
                    <a:lstStyle/>
                    <a:p>
                      <a:pPr>
                        <a:lnSpc>
                          <a:spcPct val="115000"/>
                        </a:lnSpc>
                        <a:spcAft>
                          <a:spcPts val="1000"/>
                        </a:spcAft>
                      </a:pPr>
                      <a:r>
                        <a:rPr lang="hu-HU" sz="1600" dirty="0" err="1">
                          <a:effectLst/>
                        </a:rPr>
                        <a:t>Library</a:t>
                      </a:r>
                      <a:r>
                        <a:rPr lang="hu-HU" sz="1600" dirty="0">
                          <a:effectLst/>
                        </a:rPr>
                        <a:t> in Gyöngyös</a:t>
                      </a:r>
                    </a:p>
                    <a:p>
                      <a:pPr>
                        <a:lnSpc>
                          <a:spcPct val="115000"/>
                        </a:lnSpc>
                        <a:spcAft>
                          <a:spcPts val="1000"/>
                        </a:spcAft>
                      </a:pPr>
                      <a:endParaRPr lang="hu-H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hu-H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hu-H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hu-HU" sz="1600" dirty="0" err="1">
                          <a:effectLst/>
                        </a:rPr>
                        <a:t>Ms</a:t>
                      </a:r>
                      <a:r>
                        <a:rPr lang="hu-HU" sz="1600" dirty="0">
                          <a:effectLst/>
                        </a:rPr>
                        <a:t>. Lilla </a:t>
                      </a:r>
                      <a:r>
                        <a:rPr lang="hu-HU" sz="1600" dirty="0" err="1">
                          <a:effectLst/>
                        </a:rPr>
                        <a:t>Gyurgyik</a:t>
                      </a:r>
                      <a:endParaRPr lang="hu-H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hu-HU" sz="1600" dirty="0">
                          <a:hlinkClick r:id="rId3"/>
                        </a:rPr>
                        <a:t>konyvtar.gyongyos@uni-mate.hu</a:t>
                      </a:r>
                      <a:r>
                        <a:rPr lang="hu-HU" sz="1600" dirty="0"/>
                        <a:t> </a:t>
                      </a:r>
                      <a:endParaRPr lang="hu-HU"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1000"/>
                        </a:spcAft>
                      </a:pPr>
                      <a:r>
                        <a:rPr lang="hu-HU" sz="1200" dirty="0" err="1">
                          <a:effectLst/>
                        </a:rPr>
                        <a:t>Mon</a:t>
                      </a:r>
                      <a:r>
                        <a:rPr lang="hu-HU" sz="1200" dirty="0">
                          <a:effectLst/>
                        </a:rPr>
                        <a:t>,</a:t>
                      </a:r>
                      <a:r>
                        <a:rPr lang="hu-HU" sz="1200" baseline="0" dirty="0">
                          <a:effectLst/>
                        </a:rPr>
                        <a:t> </a:t>
                      </a:r>
                      <a:r>
                        <a:rPr lang="hu-HU" sz="1200" baseline="0" dirty="0" err="1">
                          <a:effectLst/>
                        </a:rPr>
                        <a:t>Wed</a:t>
                      </a:r>
                      <a:endParaRPr lang="hu-HU" sz="1200" dirty="0">
                        <a:effectLst/>
                      </a:endParaRPr>
                    </a:p>
                    <a:p>
                      <a:pPr>
                        <a:lnSpc>
                          <a:spcPct val="115000"/>
                        </a:lnSpc>
                        <a:spcAft>
                          <a:spcPts val="1000"/>
                        </a:spcAft>
                      </a:pPr>
                      <a:r>
                        <a:rPr lang="hu-HU" sz="1200" dirty="0">
                          <a:effectLst/>
                        </a:rPr>
                        <a:t>8:00-14:00</a:t>
                      </a:r>
                    </a:p>
                    <a:p>
                      <a:pPr>
                        <a:lnSpc>
                          <a:spcPct val="115000"/>
                        </a:lnSpc>
                        <a:spcAft>
                          <a:spcPts val="1000"/>
                        </a:spcAft>
                      </a:pPr>
                      <a:r>
                        <a:rPr lang="hu-HU" sz="1200" dirty="0" err="1">
                          <a:effectLst/>
                        </a:rPr>
                        <a:t>Tue</a:t>
                      </a:r>
                      <a:r>
                        <a:rPr lang="hu-HU" sz="1200" dirty="0">
                          <a:effectLst/>
                        </a:rPr>
                        <a:t>,</a:t>
                      </a:r>
                      <a:r>
                        <a:rPr lang="hu-HU" sz="1200" baseline="0" dirty="0">
                          <a:effectLst/>
                        </a:rPr>
                        <a:t> </a:t>
                      </a:r>
                      <a:r>
                        <a:rPr lang="hu-HU" sz="1200" baseline="0" dirty="0" err="1">
                          <a:effectLst/>
                        </a:rPr>
                        <a:t>Thurs</a:t>
                      </a:r>
                      <a:endParaRPr lang="hu-HU" sz="1200" baseline="0" dirty="0">
                        <a:effectLst/>
                      </a:endParaRPr>
                    </a:p>
                    <a:p>
                      <a:pPr>
                        <a:lnSpc>
                          <a:spcPct val="115000"/>
                        </a:lnSpc>
                        <a:spcAft>
                          <a:spcPts val="1000"/>
                        </a:spcAft>
                      </a:pPr>
                      <a:r>
                        <a:rPr lang="hu-HU" sz="1200" baseline="0" dirty="0">
                          <a:effectLst/>
                        </a:rPr>
                        <a:t>10:00-16:00</a:t>
                      </a:r>
                      <a:endParaRPr lang="hu-HU" sz="1200" dirty="0">
                        <a:effectLst/>
                      </a:endParaRPr>
                    </a:p>
                    <a:p>
                      <a:pPr>
                        <a:lnSpc>
                          <a:spcPct val="115000"/>
                        </a:lnSpc>
                        <a:spcAft>
                          <a:spcPts val="1000"/>
                        </a:spcAft>
                      </a:pPr>
                      <a:r>
                        <a:rPr lang="hu-HU" sz="1200" dirty="0" err="1">
                          <a:effectLst/>
                        </a:rPr>
                        <a:t>Fri</a:t>
                      </a:r>
                      <a:r>
                        <a:rPr lang="hu-HU" sz="1200" dirty="0">
                          <a:effectLst/>
                        </a:rPr>
                        <a:t> </a:t>
                      </a:r>
                    </a:p>
                    <a:p>
                      <a:pPr>
                        <a:lnSpc>
                          <a:spcPct val="115000"/>
                        </a:lnSpc>
                        <a:spcAft>
                          <a:spcPts val="1000"/>
                        </a:spcAft>
                      </a:pPr>
                      <a:r>
                        <a:rPr lang="hu-HU" sz="1200" dirty="0">
                          <a:effectLst/>
                        </a:rPr>
                        <a:t>8:00-13:30</a:t>
                      </a:r>
                      <a:endParaRPr lang="hu-H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9792969"/>
                  </a:ext>
                </a:extLst>
              </a:tr>
            </a:tbl>
          </a:graphicData>
        </a:graphic>
      </p:graphicFrame>
      <p:sp>
        <p:nvSpPr>
          <p:cNvPr id="3" name="Dia számának helye 2">
            <a:extLst>
              <a:ext uri="{FF2B5EF4-FFF2-40B4-BE49-F238E27FC236}">
                <a16:creationId xmlns:a16="http://schemas.microsoft.com/office/drawing/2014/main" id="{37BDBCCC-8C20-181A-25A1-D33D67338FC7}"/>
              </a:ext>
            </a:extLst>
          </p:cNvPr>
          <p:cNvSpPr>
            <a:spLocks noGrp="1"/>
          </p:cNvSpPr>
          <p:nvPr>
            <p:ph type="sldNum" sz="quarter" idx="12"/>
          </p:nvPr>
        </p:nvSpPr>
        <p:spPr/>
        <p:txBody>
          <a:bodyPr/>
          <a:lstStyle/>
          <a:p>
            <a:fld id="{E97799C9-84D9-46D2-A11E-BCF8A720529D}" type="slidenum">
              <a:rPr lang="en-US" b="1" smtClean="0">
                <a:effectLst>
                  <a:outerShdw blurRad="38100" dist="38100" dir="2700000" algn="tl">
                    <a:srgbClr val="000000">
                      <a:alpha val="43137"/>
                    </a:srgbClr>
                  </a:outerShdw>
                </a:effectLst>
              </a:rPr>
              <a:t>6</a:t>
            </a:fld>
            <a:endParaRPr lang="en-US" b="1" dirty="0">
              <a:effectLst>
                <a:outerShdw blurRad="38100" dist="38100" dir="2700000" algn="tl">
                  <a:srgbClr val="000000">
                    <a:alpha val="43137"/>
                  </a:srgbClr>
                </a:outerShdw>
              </a:effectLst>
            </a:endParaRPr>
          </a:p>
        </p:txBody>
      </p:sp>
      <p:sp>
        <p:nvSpPr>
          <p:cNvPr id="7" name="Téglalap 6">
            <a:extLst>
              <a:ext uri="{FF2B5EF4-FFF2-40B4-BE49-F238E27FC236}">
                <a16:creationId xmlns:a16="http://schemas.microsoft.com/office/drawing/2014/main" id="{6B0B3F55-D3F0-F2D6-4E2A-ACF44C1E0CD0}"/>
              </a:ext>
            </a:extLst>
          </p:cNvPr>
          <p:cNvSpPr/>
          <p:nvPr/>
        </p:nvSpPr>
        <p:spPr>
          <a:xfrm>
            <a:off x="9982267" y="1738745"/>
            <a:ext cx="1364105" cy="3833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hu-HU" sz="1600" b="1" dirty="0"/>
              <a:t>Office </a:t>
            </a:r>
            <a:r>
              <a:rPr lang="hu-HU" sz="1600" b="1" dirty="0" err="1"/>
              <a:t>hours</a:t>
            </a:r>
            <a:endParaRPr lang="hu-HU" sz="1600" b="1" dirty="0"/>
          </a:p>
        </p:txBody>
      </p:sp>
      <p:pic>
        <p:nvPicPr>
          <p:cNvPr id="6" name="Kép 5">
            <a:extLst>
              <a:ext uri="{FF2B5EF4-FFF2-40B4-BE49-F238E27FC236}">
                <a16:creationId xmlns:a16="http://schemas.microsoft.com/office/drawing/2014/main" id="{E98A454A-4972-4498-A9A8-2B3020549AC4}"/>
              </a:ext>
            </a:extLst>
          </p:cNvPr>
          <p:cNvPicPr>
            <a:picLocks noChangeAspect="1"/>
          </p:cNvPicPr>
          <p:nvPr/>
        </p:nvPicPr>
        <p:blipFill>
          <a:blip r:embed="rId4"/>
          <a:stretch>
            <a:fillRect/>
          </a:stretch>
        </p:blipFill>
        <p:spPr>
          <a:xfrm>
            <a:off x="9982267" y="5602078"/>
            <a:ext cx="2200847" cy="1243692"/>
          </a:xfrm>
          <a:prstGeom prst="rect">
            <a:avLst/>
          </a:prstGeom>
        </p:spPr>
      </p:pic>
    </p:spTree>
    <p:extLst>
      <p:ext uri="{BB962C8B-B14F-4D97-AF65-F5344CB8AC3E}">
        <p14:creationId xmlns:p14="http://schemas.microsoft.com/office/powerpoint/2010/main" val="2991937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Mentorship</a:t>
            </a:r>
            <a:endParaRPr lang="hu-HU" dirty="0"/>
          </a:p>
        </p:txBody>
      </p:sp>
      <p:sp>
        <p:nvSpPr>
          <p:cNvPr id="3" name="Tartalom helye 2"/>
          <p:cNvSpPr>
            <a:spLocks noGrp="1"/>
          </p:cNvSpPr>
          <p:nvPr>
            <p:ph idx="1"/>
          </p:nvPr>
        </p:nvSpPr>
        <p:spPr/>
        <p:txBody>
          <a:bodyPr/>
          <a:lstStyle/>
          <a:p>
            <a:r>
              <a:rPr lang="en-US" dirty="0"/>
              <a:t>The members of the KRC HÖK are primarily the institutionalized organization of student interest representation within the campus.</a:t>
            </a:r>
            <a:endParaRPr lang="hu-HU" dirty="0"/>
          </a:p>
          <a:p>
            <a:endParaRPr lang="hu-HU" dirty="0"/>
          </a:p>
          <a:p>
            <a:r>
              <a:rPr lang="hu-HU" dirty="0" err="1"/>
              <a:t>Ms</a:t>
            </a:r>
            <a:r>
              <a:rPr lang="hu-HU" dirty="0"/>
              <a:t> Anna Orsolya Bazsó – </a:t>
            </a:r>
            <a:r>
              <a:rPr lang="hu-HU" dirty="0" err="1"/>
              <a:t>Representative</a:t>
            </a:r>
            <a:r>
              <a:rPr lang="hu-HU" dirty="0"/>
              <a:t> </a:t>
            </a:r>
            <a:r>
              <a:rPr lang="hu-HU" dirty="0" err="1"/>
              <a:t>for</a:t>
            </a:r>
            <a:r>
              <a:rPr lang="hu-HU" dirty="0"/>
              <a:t> </a:t>
            </a:r>
            <a:r>
              <a:rPr lang="hu-HU" dirty="0" err="1"/>
              <a:t>foreign</a:t>
            </a:r>
            <a:r>
              <a:rPr lang="hu-HU" dirty="0"/>
              <a:t> </a:t>
            </a:r>
            <a:r>
              <a:rPr lang="hu-HU" dirty="0" err="1"/>
              <a:t>affairs</a:t>
            </a:r>
            <a:br>
              <a:rPr lang="hu-HU" dirty="0"/>
            </a:br>
            <a:r>
              <a:rPr lang="hu-HU" u="sng" dirty="0">
                <a:hlinkClick r:id="rId2"/>
              </a:rPr>
              <a:t>bazso.anna.orsolya@stud.uni-mate.hu</a:t>
            </a:r>
            <a:r>
              <a:rPr lang="hu-HU" u="sng" dirty="0"/>
              <a:t> </a:t>
            </a:r>
            <a:endParaRPr lang="hu-HU" dirty="0"/>
          </a:p>
        </p:txBody>
      </p:sp>
      <p:sp>
        <p:nvSpPr>
          <p:cNvPr id="4" name="Dia számának helye 3"/>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5" name="Kép 4">
            <a:extLst>
              <a:ext uri="{FF2B5EF4-FFF2-40B4-BE49-F238E27FC236}">
                <a16:creationId xmlns:a16="http://schemas.microsoft.com/office/drawing/2014/main" id="{B9F1DD95-70ED-4046-8BB7-7518C74D7D49}"/>
              </a:ext>
            </a:extLst>
          </p:cNvPr>
          <p:cNvPicPr>
            <a:picLocks noChangeAspect="1"/>
          </p:cNvPicPr>
          <p:nvPr/>
        </p:nvPicPr>
        <p:blipFill>
          <a:blip r:embed="rId3"/>
          <a:stretch>
            <a:fillRect/>
          </a:stretch>
        </p:blipFill>
        <p:spPr>
          <a:xfrm>
            <a:off x="10125635" y="5472953"/>
            <a:ext cx="1696699" cy="1082240"/>
          </a:xfrm>
          <a:prstGeom prst="rect">
            <a:avLst/>
          </a:prstGeom>
        </p:spPr>
      </p:pic>
    </p:spTree>
    <p:extLst>
      <p:ext uri="{BB962C8B-B14F-4D97-AF65-F5344CB8AC3E}">
        <p14:creationId xmlns:p14="http://schemas.microsoft.com/office/powerpoint/2010/main" val="442052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helye 6">
            <a:extLst>
              <a:ext uri="{FF2B5EF4-FFF2-40B4-BE49-F238E27FC236}">
                <a16:creationId xmlns:a16="http://schemas.microsoft.com/office/drawing/2014/main" id="{058D706E-2DF3-FD49-3A8D-4178FC444580}"/>
              </a:ext>
            </a:extLst>
          </p:cNvPr>
          <p:cNvPicPr>
            <a:picLocks noGrp="1" noChangeAspect="1"/>
          </p:cNvPicPr>
          <p:nvPr>
            <p:ph type="pic" sz="quarter" idx="13"/>
          </p:nvPr>
        </p:nvPicPr>
        <p:blipFill>
          <a:blip r:embed="rId2"/>
          <a:srcRect l="17762" r="17762"/>
          <a:stretch>
            <a:fillRect/>
          </a:stretch>
        </p:blipFill>
        <p:spPr/>
      </p:pic>
      <p:sp>
        <p:nvSpPr>
          <p:cNvPr id="4" name="Szöveg helye 3">
            <a:extLst>
              <a:ext uri="{FF2B5EF4-FFF2-40B4-BE49-F238E27FC236}">
                <a16:creationId xmlns:a16="http://schemas.microsoft.com/office/drawing/2014/main" id="{9D85CD0F-305B-0DCF-EE76-B4A4BB4E39E3}"/>
              </a:ext>
            </a:extLst>
          </p:cNvPr>
          <p:cNvSpPr>
            <a:spLocks noGrp="1"/>
          </p:cNvSpPr>
          <p:nvPr>
            <p:ph type="body" sz="half" idx="2"/>
          </p:nvPr>
        </p:nvSpPr>
        <p:spPr>
          <a:xfrm>
            <a:off x="814728" y="2344684"/>
            <a:ext cx="5279156" cy="3516365"/>
          </a:xfrm>
        </p:spPr>
        <p:txBody>
          <a:bodyPr/>
          <a:lstStyle/>
          <a:p>
            <a:endParaRPr lang="hu-HU" sz="1800" dirty="0"/>
          </a:p>
          <a:p>
            <a:endParaRPr lang="hu-HU" sz="1800" dirty="0"/>
          </a:p>
          <a:p>
            <a:pPr algn="ctr"/>
            <a:r>
              <a:rPr lang="hu-HU" sz="1800" b="1" dirty="0">
                <a:solidFill>
                  <a:schemeClr val="tx1"/>
                </a:solidFill>
              </a:rPr>
              <a:t>MATE Károly Róbert Campus International</a:t>
            </a:r>
            <a:br>
              <a:rPr lang="hu-HU" sz="1800" b="1" dirty="0">
                <a:solidFill>
                  <a:schemeClr val="tx1"/>
                </a:solidFill>
              </a:rPr>
            </a:br>
            <a:r>
              <a:rPr lang="hu-HU" sz="1800" b="1" dirty="0" err="1">
                <a:solidFill>
                  <a:schemeClr val="tx1"/>
                </a:solidFill>
              </a:rPr>
              <a:t>Fb</a:t>
            </a:r>
            <a:r>
              <a:rPr lang="hu-HU" sz="1800" b="1" dirty="0">
                <a:solidFill>
                  <a:schemeClr val="tx1"/>
                </a:solidFill>
              </a:rPr>
              <a:t> </a:t>
            </a:r>
            <a:r>
              <a:rPr lang="hu-HU" sz="1800" b="1" dirty="0" err="1">
                <a:solidFill>
                  <a:schemeClr val="tx1"/>
                </a:solidFill>
              </a:rPr>
              <a:t>group</a:t>
            </a:r>
            <a:r>
              <a:rPr lang="hu-HU" sz="1800" b="1" dirty="0">
                <a:solidFill>
                  <a:schemeClr val="tx1"/>
                </a:solidFill>
              </a:rPr>
              <a:t>:</a:t>
            </a:r>
          </a:p>
          <a:p>
            <a:endParaRPr lang="hu-HU" dirty="0"/>
          </a:p>
          <a:p>
            <a:r>
              <a:rPr lang="hu-HU" sz="1800" dirty="0">
                <a:hlinkClick r:id="rId3"/>
              </a:rPr>
              <a:t>https://www.facebook.com/groups/522058731474083</a:t>
            </a:r>
            <a:r>
              <a:rPr lang="hu-HU" sz="1800" dirty="0"/>
              <a:t> </a:t>
            </a:r>
          </a:p>
          <a:p>
            <a:endParaRPr lang="hu-HU" sz="1800" dirty="0"/>
          </a:p>
          <a:p>
            <a:endParaRPr lang="hu-HU" dirty="0"/>
          </a:p>
          <a:p>
            <a:endParaRPr lang="hu-HU" dirty="0"/>
          </a:p>
        </p:txBody>
      </p:sp>
      <p:sp>
        <p:nvSpPr>
          <p:cNvPr id="5" name="Dia számának helye 4">
            <a:extLst>
              <a:ext uri="{FF2B5EF4-FFF2-40B4-BE49-F238E27FC236}">
                <a16:creationId xmlns:a16="http://schemas.microsoft.com/office/drawing/2014/main" id="{4E855E52-E1C8-73DE-CDC8-32B131C4D841}"/>
              </a:ext>
            </a:extLst>
          </p:cNvPr>
          <p:cNvSpPr>
            <a:spLocks noGrp="1"/>
          </p:cNvSpPr>
          <p:nvPr>
            <p:ph type="sldNum" sz="quarter" idx="12"/>
          </p:nvPr>
        </p:nvSpPr>
        <p:spPr/>
        <p:txBody>
          <a:bodyPr/>
          <a:lstStyle/>
          <a:p>
            <a:fld id="{D57F1E4F-1CFF-5643-939E-217C01CDF565}" type="slidenum">
              <a:rPr lang="en-US" smtClean="0"/>
              <a:pPr/>
              <a:t>8</a:t>
            </a:fld>
            <a:endParaRPr lang="en-US" dirty="0"/>
          </a:p>
        </p:txBody>
      </p:sp>
      <p:sp>
        <p:nvSpPr>
          <p:cNvPr id="10" name="Téglalap 9">
            <a:extLst>
              <a:ext uri="{FF2B5EF4-FFF2-40B4-BE49-F238E27FC236}">
                <a16:creationId xmlns:a16="http://schemas.microsoft.com/office/drawing/2014/main" id="{406C29E8-80CD-FCBE-C78B-8C506641449F}"/>
              </a:ext>
            </a:extLst>
          </p:cNvPr>
          <p:cNvSpPr/>
          <p:nvPr/>
        </p:nvSpPr>
        <p:spPr>
          <a:xfrm>
            <a:off x="814728" y="329784"/>
            <a:ext cx="4852988" cy="1753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200" b="1" dirty="0">
                <a:solidFill>
                  <a:schemeClr val="bg1"/>
                </a:solidFill>
              </a:rPr>
              <a:t>MATE Károly Róbert Campus International</a:t>
            </a:r>
            <a:br>
              <a:rPr lang="hu-HU" sz="3200" b="1" dirty="0">
                <a:solidFill>
                  <a:schemeClr val="bg1"/>
                </a:solidFill>
              </a:rPr>
            </a:br>
            <a:r>
              <a:rPr lang="hu-HU" sz="3200" b="1" dirty="0" err="1">
                <a:solidFill>
                  <a:schemeClr val="bg1"/>
                </a:solidFill>
              </a:rPr>
              <a:t>Fb</a:t>
            </a:r>
            <a:r>
              <a:rPr lang="hu-HU" sz="3200" b="1" dirty="0">
                <a:solidFill>
                  <a:schemeClr val="bg1"/>
                </a:solidFill>
              </a:rPr>
              <a:t> </a:t>
            </a:r>
            <a:r>
              <a:rPr lang="hu-HU" sz="3200" b="1" dirty="0" err="1">
                <a:solidFill>
                  <a:schemeClr val="bg1"/>
                </a:solidFill>
              </a:rPr>
              <a:t>group</a:t>
            </a:r>
            <a:endParaRPr lang="hu-HU" sz="3200" b="1" dirty="0">
              <a:solidFill>
                <a:schemeClr val="bg1"/>
              </a:solidFill>
            </a:endParaRPr>
          </a:p>
        </p:txBody>
      </p:sp>
      <p:pic>
        <p:nvPicPr>
          <p:cNvPr id="3" name="Kép 2">
            <a:extLst>
              <a:ext uri="{FF2B5EF4-FFF2-40B4-BE49-F238E27FC236}">
                <a16:creationId xmlns:a16="http://schemas.microsoft.com/office/drawing/2014/main" id="{7BE95C48-A920-498B-B88F-BE1BB3886144}"/>
              </a:ext>
            </a:extLst>
          </p:cNvPr>
          <p:cNvPicPr>
            <a:picLocks noChangeAspect="1"/>
          </p:cNvPicPr>
          <p:nvPr/>
        </p:nvPicPr>
        <p:blipFill>
          <a:blip r:embed="rId4"/>
          <a:stretch>
            <a:fillRect/>
          </a:stretch>
        </p:blipFill>
        <p:spPr>
          <a:xfrm>
            <a:off x="4066310" y="5500254"/>
            <a:ext cx="2200847" cy="1243692"/>
          </a:xfrm>
          <a:prstGeom prst="rect">
            <a:avLst/>
          </a:prstGeom>
        </p:spPr>
      </p:pic>
    </p:spTree>
    <p:extLst>
      <p:ext uri="{BB962C8B-B14F-4D97-AF65-F5344CB8AC3E}">
        <p14:creationId xmlns:p14="http://schemas.microsoft.com/office/powerpoint/2010/main" val="2979182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5EEC9F7-4A22-1FED-09B6-AC37B934F8D9}"/>
              </a:ext>
            </a:extLst>
          </p:cNvPr>
          <p:cNvSpPr>
            <a:spLocks noGrp="1"/>
          </p:cNvSpPr>
          <p:nvPr>
            <p:ph type="title"/>
          </p:nvPr>
        </p:nvSpPr>
        <p:spPr/>
        <p:txBody>
          <a:bodyPr/>
          <a:lstStyle/>
          <a:p>
            <a:r>
              <a:rPr lang="hu-HU" dirty="0"/>
              <a:t>NEPTUN</a:t>
            </a:r>
          </a:p>
        </p:txBody>
      </p:sp>
      <p:sp>
        <p:nvSpPr>
          <p:cNvPr id="4" name="Szöveg helye 3">
            <a:extLst>
              <a:ext uri="{FF2B5EF4-FFF2-40B4-BE49-F238E27FC236}">
                <a16:creationId xmlns:a16="http://schemas.microsoft.com/office/drawing/2014/main" id="{5C460E8E-6C3B-97C8-DC76-D756C8F8D823}"/>
              </a:ext>
            </a:extLst>
          </p:cNvPr>
          <p:cNvSpPr>
            <a:spLocks noGrp="1"/>
          </p:cNvSpPr>
          <p:nvPr>
            <p:ph type="body" sz="quarter" idx="16"/>
          </p:nvPr>
        </p:nvSpPr>
        <p:spPr>
          <a:xfrm>
            <a:off x="3910428" y="1267025"/>
            <a:ext cx="4447469" cy="5139462"/>
          </a:xfrm>
        </p:spPr>
        <p:txBody>
          <a:bodyPr>
            <a:normAutofit/>
          </a:bodyPr>
          <a:lstStyle/>
          <a:p>
            <a:pPr algn="just"/>
            <a:r>
              <a:rPr lang="hu-HU" sz="1800" dirty="0" err="1">
                <a:effectLst/>
                <a:latin typeface="Helvetica" panose="020B0604020202020204" pitchFamily="34" charset="0"/>
                <a:ea typeface="Times New Roman" panose="02020603050405020304" pitchFamily="18" charset="0"/>
                <a:cs typeface="Calibri" panose="020F0502020204030204" pitchFamily="34" charset="0"/>
              </a:rPr>
              <a:t>Your</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b="1" dirty="0" err="1">
                <a:effectLst/>
                <a:latin typeface="Helvetica" panose="020B0604020202020204" pitchFamily="34" charset="0"/>
                <a:ea typeface="Times New Roman" panose="02020603050405020304" pitchFamily="18" charset="0"/>
                <a:cs typeface="Calibri" panose="020F0502020204030204" pitchFamily="34" charset="0"/>
              </a:rPr>
              <a:t>education</a:t>
            </a:r>
            <a:r>
              <a:rPr lang="hu-HU" sz="1800" b="1"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b="1" dirty="0" err="1">
                <a:effectLst/>
                <a:latin typeface="Helvetica" panose="020B0604020202020204" pitchFamily="34" charset="0"/>
                <a:ea typeface="Times New Roman" panose="02020603050405020304" pitchFamily="18" charset="0"/>
                <a:cs typeface="Calibri" panose="020F0502020204030204" pitchFamily="34" charset="0"/>
              </a:rPr>
              <a:t>related</a:t>
            </a:r>
            <a:r>
              <a:rPr lang="hu-HU" sz="1800" b="1"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b="1" dirty="0" err="1">
                <a:effectLst/>
                <a:latin typeface="Helvetica" panose="020B0604020202020204" pitchFamily="34" charset="0"/>
                <a:ea typeface="Times New Roman" panose="02020603050405020304" pitchFamily="18" charset="0"/>
                <a:cs typeface="Calibri" panose="020F0502020204030204" pitchFamily="34" charset="0"/>
              </a:rPr>
              <a:t>issues</a:t>
            </a:r>
            <a:r>
              <a:rPr lang="hu-HU" sz="1800" b="1"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are</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registered</a:t>
            </a:r>
            <a:r>
              <a:rPr lang="hu-HU" sz="1800" dirty="0">
                <a:effectLst/>
                <a:latin typeface="Helvetica" panose="020B0604020202020204" pitchFamily="34" charset="0"/>
                <a:ea typeface="Times New Roman" panose="02020603050405020304" pitchFamily="18" charset="0"/>
                <a:cs typeface="Calibri" panose="020F0502020204030204" pitchFamily="34" charset="0"/>
              </a:rPr>
              <a:t> in NEPTUN SYSTEM.</a:t>
            </a:r>
          </a:p>
          <a:p>
            <a:pPr algn="just"/>
            <a:endParaRPr lang="hu-HU" dirty="0">
              <a:latin typeface="Helvetica" panose="020B0604020202020204" pitchFamily="34" charset="0"/>
              <a:cs typeface="Calibri" panose="020F0502020204030204" pitchFamily="34" charset="0"/>
            </a:endParaRPr>
          </a:p>
          <a:p>
            <a:pPr algn="just"/>
            <a:r>
              <a:rPr lang="hu-HU" sz="1800" dirty="0">
                <a:effectLst/>
                <a:latin typeface="Helvetica" panose="020B0604020202020204" pitchFamily="34" charset="0"/>
                <a:ea typeface="Times New Roman" panose="02020603050405020304" pitchFamily="18" charset="0"/>
                <a:cs typeface="Calibri" panose="020F0502020204030204" pitchFamily="34" charset="0"/>
              </a:rPr>
              <a:t>For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activation</a:t>
            </a:r>
            <a:r>
              <a:rPr lang="hu-HU" sz="1800" dirty="0">
                <a:effectLst/>
                <a:latin typeface="Helvetica" panose="020B0604020202020204" pitchFamily="34" charset="0"/>
                <a:ea typeface="Times New Roman" panose="02020603050405020304" pitchFamily="18" charset="0"/>
                <a:cs typeface="Calibri" panose="020F0502020204030204" pitchFamily="34" charset="0"/>
              </a:rPr>
              <a:t> of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your</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Neptun</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profile</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please</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follow</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the</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instructions</a:t>
            </a:r>
            <a:r>
              <a:rPr lang="hu-HU" sz="1800" dirty="0">
                <a:effectLst/>
                <a:latin typeface="Helvetica" panose="020B0604020202020204" pitchFamily="34" charset="0"/>
                <a:ea typeface="Times New Roman" panose="02020603050405020304" pitchFamily="18" charset="0"/>
                <a:cs typeface="Calibri" panose="020F0502020204030204" pitchFamily="34" charset="0"/>
              </a:rPr>
              <a:t>:</a:t>
            </a:r>
            <a:r>
              <a:rPr lang="hu-HU" sz="1800" dirty="0">
                <a:effectLst/>
                <a:latin typeface="Helvetica" panose="020B0604020202020204" pitchFamily="34" charset="0"/>
                <a:ea typeface="Times New Roman" panose="02020603050405020304" pitchFamily="18" charset="0"/>
                <a:cs typeface="Times New Roman" panose="02020603050405020304" pitchFamily="18" charset="0"/>
              </a:rPr>
              <a:t> </a:t>
            </a:r>
            <a:endParaRPr lang="hu-HU" sz="1800" dirty="0">
              <a:effectLst/>
              <a:latin typeface="Times New Roman" panose="02020603050405020304" pitchFamily="18" charset="0"/>
              <a:ea typeface="Times New Roman" panose="02020603050405020304" pitchFamily="18" charset="0"/>
            </a:endParaRPr>
          </a:p>
          <a:p>
            <a:pPr algn="just"/>
            <a:r>
              <a:rPr lang="hu-HU" sz="1800" u="sng" dirty="0">
                <a:solidFill>
                  <a:srgbClr val="0000FF"/>
                </a:solidFill>
                <a:effectLst/>
                <a:latin typeface="Helvetica" panose="020B0604020202020204" pitchFamily="34" charset="0"/>
                <a:ea typeface="Times New Roman" panose="02020603050405020304" pitchFamily="18" charset="0"/>
                <a:cs typeface="Calibri" panose="020F0502020204030204" pitchFamily="34" charset="0"/>
                <a:hlinkClick r:id="rId2"/>
              </a:rPr>
              <a:t>https://en.uni-mate.hu/neptun-system</a:t>
            </a:r>
            <a:endParaRPr lang="hu-HU" sz="1800" u="sng" dirty="0">
              <a:solidFill>
                <a:srgbClr val="0000FF"/>
              </a:solidFill>
              <a:effectLst/>
              <a:latin typeface="Helvetica" panose="020B0604020202020204" pitchFamily="34" charset="0"/>
              <a:ea typeface="Times New Roman" panose="02020603050405020304" pitchFamily="18" charset="0"/>
              <a:cs typeface="Calibri" panose="020F0502020204030204" pitchFamily="34" charset="0"/>
            </a:endParaRPr>
          </a:p>
          <a:p>
            <a:pPr algn="just"/>
            <a:endParaRPr lang="hu-HU" sz="1800" dirty="0">
              <a:effectLst/>
              <a:latin typeface="Times New Roman" panose="02020603050405020304" pitchFamily="18" charset="0"/>
              <a:ea typeface="Times New Roman" panose="02020603050405020304" pitchFamily="18" charset="0"/>
            </a:endParaRPr>
          </a:p>
          <a:p>
            <a:pPr algn="just">
              <a:tabLst>
                <a:tab pos="-2970530" algn="l"/>
              </a:tabLst>
            </a:pPr>
            <a:r>
              <a:rPr lang="hu-HU" sz="1800" dirty="0" err="1">
                <a:effectLst/>
                <a:latin typeface="Helvetica" panose="020B0604020202020204" pitchFamily="34" charset="0"/>
                <a:ea typeface="Times New Roman" panose="02020603050405020304" pitchFamily="18" charset="0"/>
                <a:cs typeface="Calibri" panose="020F0502020204030204" pitchFamily="34" charset="0"/>
              </a:rPr>
              <a:t>Please</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b="1" dirty="0" err="1">
                <a:effectLst/>
                <a:latin typeface="Helvetica" panose="020B0604020202020204" pitchFamily="34" charset="0"/>
                <a:ea typeface="Times New Roman" panose="02020603050405020304" pitchFamily="18" charset="0"/>
                <a:cs typeface="Calibri" panose="020F0502020204030204" pitchFamily="34" charset="0"/>
              </a:rPr>
              <a:t>activate</a:t>
            </a:r>
            <a:r>
              <a:rPr lang="hu-HU" sz="1800" b="1"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b="1" dirty="0" err="1">
                <a:effectLst/>
                <a:latin typeface="Helvetica" panose="020B0604020202020204" pitchFamily="34" charset="0"/>
                <a:ea typeface="Times New Roman" panose="02020603050405020304" pitchFamily="18" charset="0"/>
                <a:cs typeface="Calibri" panose="020F0502020204030204" pitchFamily="34" charset="0"/>
              </a:rPr>
              <a:t>your</a:t>
            </a:r>
            <a:r>
              <a:rPr lang="hu-HU" sz="1800" b="1" dirty="0">
                <a:effectLst/>
                <a:latin typeface="Helvetica" panose="020B0604020202020204" pitchFamily="34" charset="0"/>
                <a:ea typeface="Times New Roman" panose="02020603050405020304" pitchFamily="18" charset="0"/>
                <a:cs typeface="Calibri" panose="020F0502020204030204" pitchFamily="34" charset="0"/>
              </a:rPr>
              <a:t> MATE ID</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as</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r>
              <a:rPr lang="hu-HU" sz="1800" dirty="0" err="1">
                <a:effectLst/>
                <a:latin typeface="Helvetica" panose="020B0604020202020204" pitchFamily="34" charset="0"/>
                <a:ea typeface="Times New Roman" panose="02020603050405020304" pitchFamily="18" charset="0"/>
                <a:cs typeface="Calibri" panose="020F0502020204030204" pitchFamily="34" charset="0"/>
              </a:rPr>
              <a:t>well</a:t>
            </a:r>
            <a:r>
              <a:rPr lang="hu-HU" sz="1800" dirty="0">
                <a:effectLst/>
                <a:latin typeface="Helvetica" panose="020B0604020202020204" pitchFamily="34" charset="0"/>
                <a:ea typeface="Times New Roman" panose="02020603050405020304" pitchFamily="18" charset="0"/>
                <a:cs typeface="Calibri" panose="020F0502020204030204" pitchFamily="34" charset="0"/>
              </a:rPr>
              <a:t>: </a:t>
            </a:r>
            <a:endParaRPr lang="hu-HU" sz="1800" dirty="0">
              <a:effectLst/>
              <a:latin typeface="Times New Roman" panose="02020603050405020304" pitchFamily="18" charset="0"/>
              <a:ea typeface="Times New Roman" panose="02020603050405020304" pitchFamily="18" charset="0"/>
            </a:endParaRPr>
          </a:p>
          <a:p>
            <a:pPr algn="just">
              <a:tabLst>
                <a:tab pos="-2970530" algn="l"/>
              </a:tabLst>
            </a:pPr>
            <a:r>
              <a:rPr lang="hu-HU" sz="1800" u="sng" dirty="0">
                <a:solidFill>
                  <a:srgbClr val="0000FF"/>
                </a:solidFill>
                <a:effectLst/>
                <a:latin typeface="Helvetica" panose="020B0604020202020204" pitchFamily="34" charset="0"/>
                <a:ea typeface="Times New Roman" panose="02020603050405020304" pitchFamily="18" charset="0"/>
                <a:cs typeface="Calibri" panose="020F0502020204030204" pitchFamily="34" charset="0"/>
                <a:hlinkClick r:id="rId3"/>
              </a:rPr>
              <a:t>https://joker.uni-mate.hu</a:t>
            </a:r>
            <a:endParaRPr lang="hu-HU" sz="1800" dirty="0">
              <a:effectLst/>
              <a:latin typeface="Times New Roman" panose="02020603050405020304" pitchFamily="18" charset="0"/>
              <a:ea typeface="Times New Roman" panose="02020603050405020304" pitchFamily="18" charset="0"/>
            </a:endParaRPr>
          </a:p>
          <a:p>
            <a:pPr algn="just"/>
            <a:r>
              <a:rPr lang="hu-HU" sz="1800" u="sng" dirty="0">
                <a:solidFill>
                  <a:srgbClr val="0000FF"/>
                </a:solidFill>
                <a:effectLst/>
                <a:latin typeface="Helvetica" panose="020B0604020202020204" pitchFamily="34" charset="0"/>
                <a:ea typeface="Times New Roman" panose="02020603050405020304" pitchFamily="18" charset="0"/>
                <a:cs typeface="Calibri" panose="020F0502020204030204" pitchFamily="34" charset="0"/>
                <a:hlinkClick r:id="rId4"/>
              </a:rPr>
              <a:t>https://en.uni-mate.hu/mate-authentication-wifi-e-learning-email-</a:t>
            </a:r>
            <a:endParaRPr lang="hu-HU" sz="1800" u="sng" dirty="0">
              <a:solidFill>
                <a:srgbClr val="0000FF"/>
              </a:solidFill>
              <a:effectLst/>
              <a:latin typeface="Helvetica" panose="020B0604020202020204" pitchFamily="34" charset="0"/>
              <a:ea typeface="Times New Roman" panose="02020603050405020304" pitchFamily="18" charset="0"/>
              <a:cs typeface="Calibri" panose="020F0502020204030204" pitchFamily="34" charset="0"/>
            </a:endParaRPr>
          </a:p>
          <a:p>
            <a:endParaRPr lang="hu-HU" dirty="0"/>
          </a:p>
        </p:txBody>
      </p:sp>
      <p:sp>
        <p:nvSpPr>
          <p:cNvPr id="5" name="Dia számának helye 4">
            <a:extLst>
              <a:ext uri="{FF2B5EF4-FFF2-40B4-BE49-F238E27FC236}">
                <a16:creationId xmlns:a16="http://schemas.microsoft.com/office/drawing/2014/main" id="{57AD2255-68F2-2526-EBED-37CF15FC3C56}"/>
              </a:ext>
            </a:extLst>
          </p:cNvPr>
          <p:cNvSpPr>
            <a:spLocks noGrp="1"/>
          </p:cNvSpPr>
          <p:nvPr>
            <p:ph type="sldNum" sz="quarter" idx="12"/>
          </p:nvPr>
        </p:nvSpPr>
        <p:spPr/>
        <p:txBody>
          <a:bodyPr/>
          <a:lstStyle/>
          <a:p>
            <a:fld id="{D57F1E4F-1CFF-5643-939E-217C01CDF565}" type="slidenum">
              <a:rPr lang="en-US" b="1" smtClean="0">
                <a:effectLst>
                  <a:outerShdw blurRad="38100" dist="38100" dir="2700000" algn="tl">
                    <a:srgbClr val="000000">
                      <a:alpha val="43137"/>
                    </a:srgbClr>
                  </a:outerShdw>
                </a:effectLst>
              </a:rPr>
              <a:pPr/>
              <a:t>9</a:t>
            </a:fld>
            <a:endParaRPr lang="en-US" b="1" dirty="0">
              <a:effectLst>
                <a:outerShdw blurRad="38100" dist="38100" dir="2700000" algn="tl">
                  <a:srgbClr val="000000">
                    <a:alpha val="43137"/>
                  </a:srgbClr>
                </a:outerShdw>
              </a:effectLst>
            </a:endParaRPr>
          </a:p>
        </p:txBody>
      </p:sp>
      <p:pic>
        <p:nvPicPr>
          <p:cNvPr id="6" name="Kép 5">
            <a:extLst>
              <a:ext uri="{FF2B5EF4-FFF2-40B4-BE49-F238E27FC236}">
                <a16:creationId xmlns:a16="http://schemas.microsoft.com/office/drawing/2014/main" id="{50142855-F256-45F9-8EBA-8CFB5A838A7F}"/>
              </a:ext>
            </a:extLst>
          </p:cNvPr>
          <p:cNvPicPr>
            <a:picLocks noChangeAspect="1"/>
          </p:cNvPicPr>
          <p:nvPr/>
        </p:nvPicPr>
        <p:blipFill>
          <a:blip r:embed="rId5"/>
          <a:stretch>
            <a:fillRect/>
          </a:stretch>
        </p:blipFill>
        <p:spPr>
          <a:xfrm>
            <a:off x="9991153" y="5602078"/>
            <a:ext cx="2200847" cy="1243692"/>
          </a:xfrm>
          <a:prstGeom prst="rect">
            <a:avLst/>
          </a:prstGeom>
        </p:spPr>
      </p:pic>
    </p:spTree>
    <p:extLst>
      <p:ext uri="{BB962C8B-B14F-4D97-AF65-F5344CB8AC3E}">
        <p14:creationId xmlns:p14="http://schemas.microsoft.com/office/powerpoint/2010/main" val="2099960341"/>
      </p:ext>
    </p:extLst>
  </p:cSld>
  <p:clrMapOvr>
    <a:masterClrMapping/>
  </p:clrMapOvr>
</p:sld>
</file>

<file path=ppt/theme/theme1.xml><?xml version="1.0" encoding="utf-8"?>
<a:theme xmlns:a="http://schemas.openxmlformats.org/drawingml/2006/main" name="Fazetta">
  <a:themeElements>
    <a:clrScheme name="Fazet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2960</TotalTime>
  <Words>3388</Words>
  <Application>Microsoft Office PowerPoint</Application>
  <PresentationFormat>Szélesvásznú</PresentationFormat>
  <Paragraphs>387</Paragraphs>
  <Slides>38</Slides>
  <Notes>0</Notes>
  <HiddenSlides>0</HiddenSlides>
  <MMClips>0</MMClips>
  <ScaleCrop>false</ScaleCrop>
  <HeadingPairs>
    <vt:vector size="6" baseType="variant">
      <vt:variant>
        <vt:lpstr>Használt betűtípusok</vt:lpstr>
      </vt:variant>
      <vt:variant>
        <vt:i4>14</vt:i4>
      </vt:variant>
      <vt:variant>
        <vt:lpstr>Téma</vt:lpstr>
      </vt:variant>
      <vt:variant>
        <vt:i4>1</vt:i4>
      </vt:variant>
      <vt:variant>
        <vt:lpstr>Diacímek</vt:lpstr>
      </vt:variant>
      <vt:variant>
        <vt:i4>38</vt:i4>
      </vt:variant>
    </vt:vector>
  </HeadingPairs>
  <TitlesOfParts>
    <vt:vector size="53" baseType="lpstr">
      <vt:lpstr>Arial</vt:lpstr>
      <vt:lpstr>Arial Rounded MT Bold</vt:lpstr>
      <vt:lpstr>Calibri</vt:lpstr>
      <vt:lpstr>Courier New</vt:lpstr>
      <vt:lpstr>Helvetica</vt:lpstr>
      <vt:lpstr>Lucida Grande</vt:lpstr>
      <vt:lpstr>MS Reference Sans Serif</vt:lpstr>
      <vt:lpstr>Poppins Bold</vt:lpstr>
      <vt:lpstr>Poppins Regular</vt:lpstr>
      <vt:lpstr>Symbol</vt:lpstr>
      <vt:lpstr>Times New Roman</vt:lpstr>
      <vt:lpstr>Trebuchet MS</vt:lpstr>
      <vt:lpstr>Wingdings 2</vt:lpstr>
      <vt:lpstr>Wingdings 3</vt:lpstr>
      <vt:lpstr>Fazetta</vt:lpstr>
      <vt:lpstr>PowerPoint-bemutató</vt:lpstr>
      <vt:lpstr>PowerPoint-bemutató</vt:lpstr>
      <vt:lpstr>Non-educational coordinators, SH coordinators</vt:lpstr>
      <vt:lpstr>International Relations Office - Gyöngyös</vt:lpstr>
      <vt:lpstr>Educational coordinators</vt:lpstr>
      <vt:lpstr>Other useful contacts</vt:lpstr>
      <vt:lpstr>Mentorship</vt:lpstr>
      <vt:lpstr>PowerPoint-bemutató</vt:lpstr>
      <vt:lpstr>NEPTUN</vt:lpstr>
      <vt:lpstr>Neptun Education System</vt:lpstr>
      <vt:lpstr>Education related tasks or issues</vt:lpstr>
      <vt:lpstr>Enrollment from August 25th- September 4th</vt:lpstr>
      <vt:lpstr>Subject registration from August 25th- September 11th</vt:lpstr>
      <vt:lpstr>Subject registration from August 28th- September 10th</vt:lpstr>
      <vt:lpstr>PowerPoint-bemutató</vt:lpstr>
      <vt:lpstr>PowerPoint-bemutató</vt:lpstr>
      <vt:lpstr>PowerPoint-bemutató</vt:lpstr>
      <vt:lpstr>PowerPoint-bemutató</vt:lpstr>
      <vt:lpstr>CREDITS</vt:lpstr>
      <vt:lpstr>PowerPoint-bemutató</vt:lpstr>
      <vt:lpstr>STUDENT ID</vt:lpstr>
      <vt:lpstr> STUDENT   ID</vt:lpstr>
      <vt:lpstr>ACADEMIC CALENDAR and useful websites </vt:lpstr>
      <vt:lpstr>ACADEMIC CALENDAR</vt:lpstr>
      <vt:lpstr>PowerPoint-bemutató</vt:lpstr>
      <vt:lpstr>Stipendium Hungaricum Scholars  -useful information</vt:lpstr>
      <vt:lpstr>STIPENDIUM HUNGARICUM SCHOLARS</vt:lpstr>
      <vt:lpstr>STIPENDIUM HUNGARICUM SCHOLARS</vt:lpstr>
      <vt:lpstr>CREDIT MINIMUM FOR SH scholars </vt:lpstr>
      <vt:lpstr>Obligations Related to Learning Hungarian as a Foreign Language and Culture for SH scholars</vt:lpstr>
      <vt:lpstr>HEALTH RELATED ISSUES</vt:lpstr>
      <vt:lpstr>Public Health Insurance – TAJ ONLY FOR SH,DFP,SCYP Scholars</vt:lpstr>
      <vt:lpstr>Private Health Insurance</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TO KNOW FOR FRESHMANS</dc:title>
  <dc:creator>Fülöp Melinda Zsófia</dc:creator>
  <cp:lastModifiedBy>Tátrainé Biró Barbara</cp:lastModifiedBy>
  <cp:revision>272</cp:revision>
  <cp:lastPrinted>2022-08-11T09:47:53Z</cp:lastPrinted>
  <dcterms:created xsi:type="dcterms:W3CDTF">2022-06-14T06:43:44Z</dcterms:created>
  <dcterms:modified xsi:type="dcterms:W3CDTF">2024-08-27T08:36:39Z</dcterms:modified>
</cp:coreProperties>
</file>